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4" roundtripDataSignature="AMtx7mhu5HGWAUaDsZtlD9f4ucK2A2lM9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Franklin Enmanuel Zabaleta Torres"/>
  <p:cmAuthor clrIdx="1" id="1" initials="" lastIdx="1" name="Lourdes Karina Barreto Gom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52B555-9D9D-4A78-B563-4180D563C469}">
  <a:tblStyle styleId="{0052B555-9D9D-4A78-B563-4180D563C4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54"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3T15:14:20.636">
    <p:pos x="6000" y="0"/>
    <p:text>GitHub Desktop: Para evitar complicaciones en explicacion y uso de Git ses mejor indicar que se va a usar GitHub Desktop porque es Git con interfaz grafica</p:text>
    <p:extLst>
      <p:ext uri="{C676402C-5697-4E1C-873F-D02D1690AC5C}">
        <p15:threadingInfo timeZoneBias="0"/>
      </p:ext>
      <p:ext uri="http://customooxmlschemas.google.com/">
        <go:slidesCustomData xmlns:go="http://customooxmlschemas.google.com/" commentPostId="AAAAN5SSwl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8-25T01:30:13.105">
    <p:pos x="3020" y="1400"/>
    <p:text>Se añade github desktop  como informacion complementaria al curso</p:text>
    <p:extLst>
      <p:ext uri="{C676402C-5697-4E1C-873F-D02D1690AC5C}">
        <p15:threadingInfo timeZoneBias="0"/>
      </p:ext>
      <p:ext uri="http://customooxmlschemas.google.com/">
        <go:slidesCustomData xmlns:go="http://customooxmlschemas.google.com/" commentPostId="AAAAORrcII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649935dd7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f649935dd7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649935dd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f649935dd7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8294ab90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f8294ab90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8294ab90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f8294ab90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85b88c02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b85b88c02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649935dd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f649935dd7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649935dd7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649935dd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86bf030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ge86bf0301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649935dd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649935dd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649935d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f649935d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85b88c02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b85b88c02a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649935d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import 'package:flutter/material.dart';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void main() =&gt; runApp(MyApp());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Future&lt;void&gt; _ackAlert(BuildContext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ShowDialog&lt;void&gt;(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context: context,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builder: (BuildContext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AlertDialog(</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Text('Quick and dirty'),</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content: const Text('Great for small projects!'),</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actions: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Outlinebutton(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Text(‘Ok’),</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Navigator.of(context).pop();</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class DialogHome extends StatelessWidget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@override</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Widget build(BuildContext context)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return new Scaffold(</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appBar: AppBar(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title: Text('Dart pad demo'),</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body: 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 Column(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mainAxisAlignment: MainAxisAlignment.center,</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children: &lt;Widget&gt;[</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new OutlineButton(</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onPressed: ()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425" name="Google Shape;425;gf649935d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85b88c0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b85b88c02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649935dd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f649935dd7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649935dd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f649935dd7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649935dd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f649935dd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649935dd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f649935dd7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649935dd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gf649935dd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649935dd7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f649935dd7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49935d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649935d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649935dd7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f649935dd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3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3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3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3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3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39"/>
          <p:cNvGrpSpPr/>
          <p:nvPr/>
        </p:nvGrpSpPr>
        <p:grpSpPr>
          <a:xfrm>
            <a:off x="5959221" y="4119576"/>
            <a:ext cx="2520950" cy="1024165"/>
            <a:chOff x="6917201" y="0"/>
            <a:chExt cx="2227777" cy="863400"/>
          </a:xfrm>
        </p:grpSpPr>
        <p:sp>
          <p:nvSpPr>
            <p:cNvPr id="120" name="Google Shape;120;p3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9"/>
          <p:cNvGrpSpPr/>
          <p:nvPr/>
        </p:nvGrpSpPr>
        <p:grpSpPr>
          <a:xfrm>
            <a:off x="199148" y="2"/>
            <a:ext cx="2795412" cy="1083308"/>
            <a:chOff x="6917201" y="0"/>
            <a:chExt cx="2227777" cy="863400"/>
          </a:xfrm>
        </p:grpSpPr>
        <p:sp>
          <p:nvSpPr>
            <p:cNvPr id="124" name="Google Shape;124;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3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3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4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4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4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4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4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4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4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2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29"/>
          <p:cNvGrpSpPr/>
          <p:nvPr/>
        </p:nvGrpSpPr>
        <p:grpSpPr>
          <a:xfrm>
            <a:off x="255200" y="592"/>
            <a:ext cx="2250363" cy="1044300"/>
            <a:chOff x="255200" y="592"/>
            <a:chExt cx="2250363" cy="1044300"/>
          </a:xfrm>
        </p:grpSpPr>
        <p:sp>
          <p:nvSpPr>
            <p:cNvPr id="17" name="Google Shape;17;p2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29"/>
          <p:cNvGrpSpPr/>
          <p:nvPr/>
        </p:nvGrpSpPr>
        <p:grpSpPr>
          <a:xfrm>
            <a:off x="905395" y="592"/>
            <a:ext cx="2250363" cy="1044300"/>
            <a:chOff x="905395" y="592"/>
            <a:chExt cx="2250363" cy="1044300"/>
          </a:xfrm>
        </p:grpSpPr>
        <p:sp>
          <p:nvSpPr>
            <p:cNvPr id="21" name="Google Shape;21;p2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9"/>
          <p:cNvGrpSpPr/>
          <p:nvPr/>
        </p:nvGrpSpPr>
        <p:grpSpPr>
          <a:xfrm>
            <a:off x="7057468" y="5088"/>
            <a:ext cx="1851282" cy="752108"/>
            <a:chOff x="6917201" y="0"/>
            <a:chExt cx="2227777" cy="863400"/>
          </a:xfrm>
        </p:grpSpPr>
        <p:sp>
          <p:nvSpPr>
            <p:cNvPr id="25" name="Google Shape;25;p2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9"/>
          <p:cNvGrpSpPr/>
          <p:nvPr/>
        </p:nvGrpSpPr>
        <p:grpSpPr>
          <a:xfrm>
            <a:off x="6553032" y="4217852"/>
            <a:ext cx="2389068" cy="925737"/>
            <a:chOff x="6917201" y="0"/>
            <a:chExt cx="2227777" cy="863400"/>
          </a:xfrm>
        </p:grpSpPr>
        <p:sp>
          <p:nvSpPr>
            <p:cNvPr id="29" name="Google Shape;29;p2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29"/>
          <p:cNvGrpSpPr/>
          <p:nvPr/>
        </p:nvGrpSpPr>
        <p:grpSpPr>
          <a:xfrm>
            <a:off x="199148" y="4055652"/>
            <a:ext cx="2795412" cy="1083308"/>
            <a:chOff x="6917201" y="0"/>
            <a:chExt cx="2227777" cy="863400"/>
          </a:xfrm>
        </p:grpSpPr>
        <p:sp>
          <p:nvSpPr>
            <p:cNvPr id="33" name="Google Shape;33;p2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2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3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5" name="Shape 45"/>
        <p:cNvGrpSpPr/>
        <p:nvPr/>
      </p:nvGrpSpPr>
      <p:grpSpPr>
        <a:xfrm>
          <a:off x="0" y="0"/>
          <a:ext cx="0" cy="0"/>
          <a:chOff x="0" y="0"/>
          <a:chExt cx="0" cy="0"/>
        </a:xfrm>
      </p:grpSpPr>
      <p:sp>
        <p:nvSpPr>
          <p:cNvPr id="46" name="Google Shape;46;p3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33"/>
          <p:cNvGrpSpPr/>
          <p:nvPr/>
        </p:nvGrpSpPr>
        <p:grpSpPr>
          <a:xfrm>
            <a:off x="5594190" y="3961115"/>
            <a:ext cx="2910144" cy="1182340"/>
            <a:chOff x="6917201" y="0"/>
            <a:chExt cx="2227777" cy="863400"/>
          </a:xfrm>
        </p:grpSpPr>
        <p:sp>
          <p:nvSpPr>
            <p:cNvPr id="48" name="Google Shape;48;p3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33"/>
          <p:cNvGrpSpPr/>
          <p:nvPr/>
        </p:nvGrpSpPr>
        <p:grpSpPr>
          <a:xfrm>
            <a:off x="199148" y="2"/>
            <a:ext cx="2795412" cy="1083308"/>
            <a:chOff x="6917201" y="0"/>
            <a:chExt cx="2227777" cy="863400"/>
          </a:xfrm>
        </p:grpSpPr>
        <p:sp>
          <p:nvSpPr>
            <p:cNvPr id="52" name="Google Shape;52;p3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3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6" name="Google Shape;56;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57" name="Shape 57"/>
        <p:cNvGrpSpPr/>
        <p:nvPr/>
      </p:nvGrpSpPr>
      <p:grpSpPr>
        <a:xfrm>
          <a:off x="0" y="0"/>
          <a:ext cx="0" cy="0"/>
          <a:chOff x="0" y="0"/>
          <a:chExt cx="0" cy="0"/>
        </a:xfrm>
      </p:grpSpPr>
      <p:sp>
        <p:nvSpPr>
          <p:cNvPr id="58" name="Google Shape;58;p3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3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60" name="Google Shape;60;p3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63" name="Shape 63"/>
        <p:cNvGrpSpPr/>
        <p:nvPr/>
      </p:nvGrpSpPr>
      <p:grpSpPr>
        <a:xfrm>
          <a:off x="0" y="0"/>
          <a:ext cx="0" cy="0"/>
          <a:chOff x="0" y="0"/>
          <a:chExt cx="0" cy="0"/>
        </a:xfrm>
      </p:grpSpPr>
      <p:sp>
        <p:nvSpPr>
          <p:cNvPr id="64" name="Google Shape;64;p3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32"/>
          <p:cNvGrpSpPr/>
          <p:nvPr/>
        </p:nvGrpSpPr>
        <p:grpSpPr>
          <a:xfrm>
            <a:off x="255991" y="-118"/>
            <a:ext cx="2251347" cy="1043408"/>
            <a:chOff x="3961956" y="4383950"/>
            <a:chExt cx="1160548" cy="548700"/>
          </a:xfrm>
        </p:grpSpPr>
        <p:sp>
          <p:nvSpPr>
            <p:cNvPr id="67" name="Google Shape;67;p3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3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32"/>
          <p:cNvGrpSpPr/>
          <p:nvPr/>
        </p:nvGrpSpPr>
        <p:grpSpPr>
          <a:xfrm>
            <a:off x="34934" y="4522125"/>
            <a:ext cx="1593306" cy="617072"/>
            <a:chOff x="6917201" y="0"/>
            <a:chExt cx="2227777" cy="863400"/>
          </a:xfrm>
        </p:grpSpPr>
        <p:sp>
          <p:nvSpPr>
            <p:cNvPr id="72" name="Google Shape;72;p3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32"/>
          <p:cNvGrpSpPr/>
          <p:nvPr/>
        </p:nvGrpSpPr>
        <p:grpSpPr>
          <a:xfrm>
            <a:off x="5886353" y="1243"/>
            <a:ext cx="3257452" cy="1261514"/>
            <a:chOff x="6917201" y="0"/>
            <a:chExt cx="2227777" cy="863400"/>
          </a:xfrm>
        </p:grpSpPr>
        <p:sp>
          <p:nvSpPr>
            <p:cNvPr id="76" name="Google Shape;76;p3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3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80" name="Google Shape;80;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3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3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3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3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3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3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6.jpg"/><Relationship Id="rId5" Type="http://schemas.openxmlformats.org/officeDocument/2006/relationships/hyperlink" Target="https://desktop.github.com/" TargetMode="External"/><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jp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hyperlink" Target="https://developer.android.com/studio" TargetMode="External"/><Relationship Id="rId5" Type="http://schemas.openxmlformats.org/officeDocument/2006/relationships/image" Target="../media/image35.png"/><Relationship Id="rId6" Type="http://schemas.openxmlformats.org/officeDocument/2006/relationships/hyperlink" Target="https://storage.googleapis.com/flutter_infra_release/releases/stable/windows/flutter_windows_2.2.3-stable.zi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jpg"/><Relationship Id="rId4" Type="http://schemas.openxmlformats.org/officeDocument/2006/relationships/image" Target="../media/image29.png"/><Relationship Id="rId5"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28.pn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jp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jp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4199151" y="883350"/>
            <a:ext cx="3412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9"/>
          <p:cNvSpPr txBox="1"/>
          <p:nvPr/>
        </p:nvSpPr>
        <p:spPr>
          <a:xfrm>
            <a:off x="889528" y="4340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a:t>
            </a:r>
            <a:r>
              <a:rPr b="1" lang="es" sz="3000">
                <a:solidFill>
                  <a:srgbClr val="E83464"/>
                </a:solidFill>
              </a:rPr>
              <a:t>n</a:t>
            </a:r>
            <a:r>
              <a:rPr b="1" i="0" lang="es" sz="3000" u="none" cap="none" strike="noStrike">
                <a:solidFill>
                  <a:srgbClr val="E83464"/>
                </a:solidFill>
                <a:latin typeface="Arial"/>
                <a:ea typeface="Arial"/>
                <a:cs typeface="Arial"/>
                <a:sym typeface="Arial"/>
              </a:rPr>
              <a:t>ejo de permisos</a:t>
            </a:r>
            <a:endParaRPr b="1" i="0" sz="3000" u="none" cap="none" strike="noStrike">
              <a:solidFill>
                <a:srgbClr val="E83464"/>
              </a:solidFill>
              <a:latin typeface="Arial"/>
              <a:ea typeface="Arial"/>
              <a:cs typeface="Arial"/>
              <a:sym typeface="Arial"/>
            </a:endParaRPr>
          </a:p>
        </p:txBody>
      </p:sp>
      <p:sp>
        <p:nvSpPr>
          <p:cNvPr id="198" name="Google Shape;198;p9"/>
          <p:cNvSpPr txBox="1"/>
          <p:nvPr/>
        </p:nvSpPr>
        <p:spPr>
          <a:xfrm>
            <a:off x="488250" y="1544175"/>
            <a:ext cx="7245600" cy="30291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Los permisos de la app ayudan a admitir la privacidad del usuario, ya que protegen el acceso a los datos restringidos, como el estado del sistema y la información de contacto del usuario y acciones restringidas, como conectarte a un dispositivo vinculado, acceder a la cámara y grabar audio.</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Android categoriza los permisos en diferentes tipos, incluidos los del momento de la instalación, los permisos de tiempo de ejecución y los permisos especiales. Cada tipo de permiso indica el alcance de los datos restringidos a los que las apps pueden acceder.</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0"/>
          <p:cNvSpPr txBox="1"/>
          <p:nvPr/>
        </p:nvSpPr>
        <p:spPr>
          <a:xfrm>
            <a:off x="10946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Manejo de permisos</a:t>
            </a:r>
            <a:endParaRPr b="1" i="0" sz="2900" u="none" cap="none" strike="noStrike">
              <a:solidFill>
                <a:srgbClr val="E83464"/>
              </a:solidFill>
              <a:latin typeface="Arial"/>
              <a:ea typeface="Arial"/>
              <a:cs typeface="Arial"/>
              <a:sym typeface="Arial"/>
            </a:endParaRPr>
          </a:p>
        </p:txBody>
      </p:sp>
      <p:sp>
        <p:nvSpPr>
          <p:cNvPr id="204" name="Google Shape;204;p10"/>
          <p:cNvSpPr txBox="1"/>
          <p:nvPr/>
        </p:nvSpPr>
        <p:spPr>
          <a:xfrm>
            <a:off x="1094625"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700" u="none" cap="none" strike="noStrike">
                <a:solidFill>
                  <a:srgbClr val="375FA9"/>
                </a:solidFill>
                <a:latin typeface="Arial"/>
                <a:ea typeface="Arial"/>
                <a:cs typeface="Arial"/>
                <a:sym typeface="Arial"/>
              </a:rPr>
              <a:t>Prácticas recomendadas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Control</a:t>
            </a:r>
            <a:r>
              <a:rPr b="0" i="0" lang="es" sz="1500" u="none" cap="none" strike="noStrike">
                <a:solidFill>
                  <a:srgbClr val="375FA9"/>
                </a:solidFill>
                <a:latin typeface="Arial"/>
                <a:ea typeface="Arial"/>
                <a:cs typeface="Arial"/>
                <a:sym typeface="Arial"/>
              </a:rPr>
              <a:t>: El usuario controla los datos que comparte con las apps.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Transparencia</a:t>
            </a:r>
            <a:r>
              <a:rPr b="0" i="0" lang="es" sz="1500" u="none" cap="none" strike="noStrike">
                <a:solidFill>
                  <a:srgbClr val="375FA9"/>
                </a:solidFill>
                <a:latin typeface="Arial"/>
                <a:ea typeface="Arial"/>
                <a:cs typeface="Arial"/>
                <a:sym typeface="Arial"/>
              </a:rPr>
              <a:t>: El usuario comprende los datos que usa una app y el motivo por el que accede a estos datos.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75FA9"/>
                </a:solidFill>
                <a:latin typeface="Arial"/>
                <a:ea typeface="Arial"/>
                <a:cs typeface="Arial"/>
                <a:sym typeface="Arial"/>
              </a:rPr>
              <a:t>Minimización de datos</a:t>
            </a:r>
            <a:r>
              <a:rPr b="0" i="0" lang="es" sz="1500"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gf649935dd7_0_103"/>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Desarrollo de interfaces</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f649935dd7_0_4"/>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15" name="Google Shape;215;gf649935dd7_0_4"/>
          <p:cNvSpPr txBox="1"/>
          <p:nvPr/>
        </p:nvSpPr>
        <p:spPr>
          <a:xfrm>
            <a:off x="1009700" y="1864250"/>
            <a:ext cx="6674700" cy="2837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Evitar el desorden: </a:t>
            </a:r>
            <a:r>
              <a:rPr lang="es">
                <a:solidFill>
                  <a:srgbClr val="3C63AB"/>
                </a:solidFill>
              </a:rPr>
              <a:t>Es importante deshacerse de cualquier cosa en un diseño móvil que no sea absolutamente necesario, porque reducir el desorden mejorará la comprensión de la interfaz.</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Navegación</a:t>
            </a:r>
            <a:r>
              <a:rPr b="1" lang="es">
                <a:solidFill>
                  <a:srgbClr val="3C63AB"/>
                </a:solidFill>
              </a:rPr>
              <a:t> sencilla: </a:t>
            </a:r>
            <a:r>
              <a:rPr lang="es">
                <a:solidFill>
                  <a:srgbClr val="3C63AB"/>
                </a:solidFill>
              </a:rPr>
              <a:t>Ayudar a los usuarios a navegar debe ser una prioridad para todas las aplicaciones. Una buena navegación debe sentirse como una mano invisible que guía al usuario mientras usa la </a:t>
            </a:r>
            <a:r>
              <a:rPr lang="es">
                <a:solidFill>
                  <a:srgbClr val="3C63AB"/>
                </a:solidFill>
              </a:rPr>
              <a:t>aplicación</a:t>
            </a:r>
            <a:r>
              <a:rPr lang="es">
                <a:solidFill>
                  <a:srgbClr val="3C63AB"/>
                </a:solidFill>
              </a:rPr>
              <a:t>.</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AutoNum type="arabicPeriod"/>
            </a:pPr>
            <a:r>
              <a:rPr b="1" lang="es">
                <a:solidFill>
                  <a:srgbClr val="3C63AB"/>
                </a:solidFill>
              </a:rPr>
              <a:t>Diseño multiplataforma: </a:t>
            </a:r>
            <a:r>
              <a:rPr lang="es">
                <a:solidFill>
                  <a:srgbClr val="3C63AB"/>
                </a:solidFill>
              </a:rPr>
              <a:t>Como diseñador, no se debe pensar en un diseño móvil de forma aislada. Crear una experiencia perfecta en dispositivos móviles, computadoras de escritorio y tabletas es muy importante para los usuarios.</a:t>
            </a:r>
            <a:endParaRPr b="1">
              <a:solidFill>
                <a:srgbClr val="3C63A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gf8294ab904_0_1"/>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1" name="Google Shape;221;gf8294ab904_0_1"/>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4.	Tamaño de botones: </a:t>
            </a:r>
            <a:r>
              <a:rPr lang="es">
                <a:solidFill>
                  <a:srgbClr val="3C63AB"/>
                </a:solidFill>
              </a:rPr>
              <a:t>Los botones pequeños son más difíciles de presionar para los usuarios que los más grandes. Al diseñar interfaces móviles, es mejor hacer que los botones sean lo suficientemente grandes para que los usuarios puedan tocarlos fácilmente.</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5.	Texto legible:  </a:t>
            </a:r>
            <a:r>
              <a:rPr lang="es">
                <a:solidFill>
                  <a:srgbClr val="3C63AB"/>
                </a:solidFill>
              </a:rPr>
              <a:t>El texto que se muestra en la aplicación debe ser legible, sin ser necesario hacer zoom.</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6.	Interfaz claramente visible:</a:t>
            </a:r>
            <a:r>
              <a:rPr lang="es">
                <a:solidFill>
                  <a:srgbClr val="3C63AB"/>
                </a:solidFill>
              </a:rPr>
              <a:t> Los usuarios suelen utilizar dispositivos móviles al aire libre en lugares mal iluminados o con protección solar. Es fundamental crear un contraste de color suficiente entre los elementos para que los usuarios puedan ver y utilizar su aplicación.</a:t>
            </a:r>
            <a:endParaRPr>
              <a:solidFill>
                <a:srgbClr val="3C63AB"/>
              </a:solidFill>
            </a:endParaRPr>
          </a:p>
          <a:p>
            <a:pPr indent="0" lvl="0" marL="0" marR="0" rtl="0" algn="just">
              <a:lnSpc>
                <a:spcPct val="90000"/>
              </a:lnSpc>
              <a:spcBef>
                <a:spcPts val="900"/>
              </a:spcBef>
              <a:spcAft>
                <a:spcPts val="0"/>
              </a:spcAft>
              <a:buNone/>
            </a:pPr>
            <a:r>
              <a:rPr b="1" lang="es">
                <a:solidFill>
                  <a:srgbClr val="3C63AB"/>
                </a:solidFill>
              </a:rPr>
              <a:t>7.	Controles basados en la posición de la mano: </a:t>
            </a:r>
            <a:r>
              <a:rPr lang="es">
                <a:solidFill>
                  <a:srgbClr val="3C63AB"/>
                </a:solidFill>
              </a:rPr>
              <a:t>El 49% de las personas confían en un pulgar para hacer las cosas en sus teléfonos, por lo que la interfaz debe ser diseñada teniendo esto en mente</a:t>
            </a:r>
            <a:endParaRPr>
              <a:solidFill>
                <a:srgbClr val="3C63A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f8294ab904_0_10"/>
          <p:cNvSpPr txBox="1"/>
          <p:nvPr/>
        </p:nvSpPr>
        <p:spPr>
          <a:xfrm>
            <a:off x="927525" y="1137774"/>
            <a:ext cx="7543800" cy="4602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Desarrollo de interfaces: UX</a:t>
            </a:r>
            <a:endParaRPr b="1" sz="3000">
              <a:solidFill>
                <a:srgbClr val="E83464"/>
              </a:solidFill>
            </a:endParaRPr>
          </a:p>
        </p:txBody>
      </p:sp>
      <p:sp>
        <p:nvSpPr>
          <p:cNvPr id="227" name="Google Shape;227;gf8294ab904_0_10"/>
          <p:cNvSpPr txBox="1"/>
          <p:nvPr/>
        </p:nvSpPr>
        <p:spPr>
          <a:xfrm>
            <a:off x="1009700" y="1597975"/>
            <a:ext cx="6674700" cy="310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b="1" lang="es">
                <a:solidFill>
                  <a:srgbClr val="3C63AB"/>
                </a:solidFill>
              </a:rPr>
              <a:t>8</a:t>
            </a:r>
            <a:r>
              <a:rPr b="1" lang="es">
                <a:solidFill>
                  <a:srgbClr val="3C63AB"/>
                </a:solidFill>
              </a:rPr>
              <a:t>.	Reduzca la necesidad de escribir: </a:t>
            </a:r>
            <a:r>
              <a:rPr lang="es">
                <a:solidFill>
                  <a:srgbClr val="3C63AB"/>
                </a:solidFill>
              </a:rPr>
              <a:t>Escribir en un móvil es un proceso lento y propenso a errores. Por lo tanto, es mejor intentar siempre minimizar la cantidad de escritura requerida para usar una aplicación móvil.</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7</a:t>
            </a:r>
            <a:r>
              <a:rPr b="1" lang="es">
                <a:solidFill>
                  <a:srgbClr val="3C63AB"/>
                </a:solidFill>
              </a:rPr>
              <a:t>.	Optimice la experiencia para sesiones rápidas: </a:t>
            </a:r>
            <a:r>
              <a:rPr lang="es">
                <a:solidFill>
                  <a:srgbClr val="3C63AB"/>
                </a:solidFill>
              </a:rPr>
              <a:t>Cuando las personas usan dispositivos móviles, esperan completar sus tareas en el menor tiempo posible. A los usuarios les gustan las sesiones rápidas con una interacción mínima que les ayuda a alcanzar sus objetivos</a:t>
            </a:r>
            <a:endParaRPr>
              <a:solidFill>
                <a:srgbClr val="3C63AB"/>
              </a:solidFill>
            </a:endParaRPr>
          </a:p>
          <a:p>
            <a:pPr indent="0" lvl="0" marL="0" rtl="0" algn="just">
              <a:lnSpc>
                <a:spcPct val="90000"/>
              </a:lnSpc>
              <a:spcBef>
                <a:spcPts val="900"/>
              </a:spcBef>
              <a:spcAft>
                <a:spcPts val="0"/>
              </a:spcAft>
              <a:buNone/>
            </a:pPr>
            <a:r>
              <a:rPr b="1" lang="es">
                <a:solidFill>
                  <a:srgbClr val="3C63AB"/>
                </a:solidFill>
              </a:rPr>
              <a:t>10.	Pon a prueba tu diseño: </a:t>
            </a:r>
            <a:r>
              <a:rPr lang="es">
                <a:solidFill>
                  <a:srgbClr val="3C63AB"/>
                </a:solidFill>
              </a:rPr>
              <a:t>Puede que un diseño móvil se ve muy bien cuando se ve en una pantalla grande de su diseñador, pero tan pronto como comienza a verlo e interactuar con la aplicación en el dispositivo móvil, se vuelve mucho menos satisfactorio. </a:t>
            </a:r>
            <a:r>
              <a:rPr b="1" lang="es">
                <a:solidFill>
                  <a:srgbClr val="3C63AB"/>
                </a:solidFill>
              </a:rPr>
              <a:t>Por eso es tan importante probar su aplicación con usuarios reales en una variedad de dispositivos móviles</a:t>
            </a:r>
            <a:r>
              <a:rPr lang="es">
                <a:solidFill>
                  <a:srgbClr val="3C63AB"/>
                </a:solidFill>
              </a:rPr>
              <a:t>.</a:t>
            </a:r>
            <a:endParaRPr>
              <a:solidFill>
                <a:srgbClr val="3C63A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33" name="Google Shape;233;p11"/>
          <p:cNvSpPr txBox="1"/>
          <p:nvPr/>
        </p:nvSpPr>
        <p:spPr>
          <a:xfrm>
            <a:off x="417950" y="1621600"/>
            <a:ext cx="4600800" cy="27150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es un sistema de diseño creado por Google para ayudar a los equipos a crear experiencias digitales de alta calidad para Android, iOS, Flutter y la web. </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Se basa en muchos principios que incluyen elementos como animaciones vistosas, diseño responsive y un uso inteligente de los colores y las sombras.</a:t>
            </a:r>
            <a:endParaRPr b="0" i="0" sz="1400" u="none" cap="none" strike="noStrike">
              <a:solidFill>
                <a:srgbClr val="375FA9"/>
              </a:solidFill>
              <a:latin typeface="Arial"/>
              <a:ea typeface="Arial"/>
              <a:cs typeface="Arial"/>
              <a:sym typeface="Arial"/>
            </a:endParaRPr>
          </a:p>
          <a:p>
            <a:pPr indent="-317500" lvl="0" marL="457200" marR="0" rtl="0" algn="just">
              <a:lnSpc>
                <a:spcPct val="90000"/>
              </a:lnSpc>
              <a:spcBef>
                <a:spcPts val="900"/>
              </a:spcBef>
              <a:spcAft>
                <a:spcPts val="0"/>
              </a:spcAft>
              <a:buClr>
                <a:srgbClr val="375FA9"/>
              </a:buClr>
              <a:buSzPts val="1400"/>
              <a:buFont typeface="Arial"/>
              <a:buChar char="●"/>
            </a:pPr>
            <a:r>
              <a:rPr b="0" i="0" lang="es" sz="1400" u="none" cap="none" strike="noStrike">
                <a:solidFill>
                  <a:srgbClr val="375FA9"/>
                </a:solidFill>
                <a:latin typeface="Arial"/>
                <a:ea typeface="Arial"/>
                <a:cs typeface="Arial"/>
                <a:sym typeface="Arial"/>
              </a:rPr>
              <a:t>Material Design se encarga de desarrollar un sistema único que permita una experiencia unificada en todas las plataformas.</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pic>
        <p:nvPicPr>
          <p:cNvPr id="234" name="Google Shape;234;p11"/>
          <p:cNvPicPr preferRelativeResize="0"/>
          <p:nvPr/>
        </p:nvPicPr>
        <p:blipFill rotWithShape="1">
          <a:blip r:embed="rId4">
            <a:alphaModFix/>
          </a:blip>
          <a:srcRect b="0" l="0" r="0" t="0"/>
          <a:stretch/>
        </p:blipFill>
        <p:spPr>
          <a:xfrm>
            <a:off x="5301426" y="1764875"/>
            <a:ext cx="3169899" cy="212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b85b88c02a_0_1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 Design</a:t>
            </a:r>
            <a:endParaRPr b="1" i="0" sz="3000" u="none" cap="none" strike="noStrike">
              <a:solidFill>
                <a:srgbClr val="E83464"/>
              </a:solidFill>
              <a:latin typeface="Arial"/>
              <a:ea typeface="Arial"/>
              <a:cs typeface="Arial"/>
              <a:sym typeface="Arial"/>
            </a:endParaRPr>
          </a:p>
        </p:txBody>
      </p:sp>
      <p:sp>
        <p:nvSpPr>
          <p:cNvPr id="240" name="Google Shape;240;gb85b88c02a_0_16"/>
          <p:cNvSpPr txBox="1"/>
          <p:nvPr/>
        </p:nvSpPr>
        <p:spPr>
          <a:xfrm>
            <a:off x="971675" y="1709775"/>
            <a:ext cx="71217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Principios</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Es importante que los matices visuales estén basados en la realidad. Una metáfora material es la teoría de fusión de un espacio racionalizado y un sistema de movimiento.</a:t>
            </a:r>
            <a:endParaRPr b="0" i="0" sz="16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330200" lvl="0" marL="457200" marR="0" rtl="0" algn="just">
              <a:lnSpc>
                <a:spcPct val="90000"/>
              </a:lnSpc>
              <a:spcBef>
                <a:spcPts val="900"/>
              </a:spcBef>
              <a:spcAft>
                <a:spcPts val="0"/>
              </a:spcAft>
              <a:buClr>
                <a:srgbClr val="375FA9"/>
              </a:buClr>
              <a:buSzPts val="1600"/>
              <a:buFont typeface="Arial"/>
              <a:buChar char="●"/>
            </a:pPr>
            <a:r>
              <a:rPr b="0" i="0" lang="es" sz="1600" u="none" cap="none" strike="noStrike">
                <a:solidFill>
                  <a:srgbClr val="375FA9"/>
                </a:solidFill>
                <a:latin typeface="Arial"/>
                <a:ea typeface="Arial"/>
                <a:cs typeface="Arial"/>
                <a:sym typeface="Arial"/>
              </a:rPr>
              <a:t>Los elementos visuales deben ser guiados por la teoría básica de diseño web, como el uso de colores, imágenes, escalas, fuentes, cuadrículas y espacio.</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f649935dd7_0_107"/>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Arquitectura Limpia</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12"/>
          <p:cNvSpPr txBox="1"/>
          <p:nvPr/>
        </p:nvSpPr>
        <p:spPr>
          <a:xfrm>
            <a:off x="942878" y="6062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¿Qué es la a</a:t>
            </a:r>
            <a:r>
              <a:rPr b="1" i="0" lang="es" sz="3000" u="none" cap="none" strike="noStrike">
                <a:solidFill>
                  <a:srgbClr val="E83464"/>
                </a:solidFill>
                <a:latin typeface="Arial"/>
                <a:ea typeface="Arial"/>
                <a:cs typeface="Arial"/>
                <a:sym typeface="Arial"/>
              </a:rPr>
              <a:t>rquitectura limpia?</a:t>
            </a:r>
            <a:endParaRPr b="1" i="0" sz="3000" u="none" cap="none" strike="noStrike">
              <a:solidFill>
                <a:srgbClr val="E83464"/>
              </a:solidFill>
              <a:latin typeface="Arial"/>
              <a:ea typeface="Arial"/>
              <a:cs typeface="Arial"/>
              <a:sym typeface="Arial"/>
            </a:endParaRPr>
          </a:p>
        </p:txBody>
      </p:sp>
      <p:sp>
        <p:nvSpPr>
          <p:cNvPr id="251" name="Google Shape;251;p12"/>
          <p:cNvSpPr txBox="1"/>
          <p:nvPr/>
        </p:nvSpPr>
        <p:spPr>
          <a:xfrm>
            <a:off x="711325" y="1915975"/>
            <a:ext cx="7002300" cy="2715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Clean Architecture es un conjunto de principios y patrones de diseño que deben facilitar el proceso de construcción del software, así como su mantenimiento y escalado.</a:t>
            </a:r>
            <a:endParaRPr b="0" i="0" sz="1600" u="none" cap="none" strike="noStrike">
              <a:solidFill>
                <a:srgbClr val="3C63AB"/>
              </a:solidFill>
              <a:latin typeface="Arial"/>
              <a:ea typeface="Arial"/>
              <a:cs typeface="Arial"/>
              <a:sym typeface="Arial"/>
            </a:endParaRPr>
          </a:p>
          <a:p>
            <a:pPr indent="0" lvl="0" marL="457200" marR="0" rtl="0" algn="just">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30200" lvl="0" marL="457200" marR="0" rtl="0" algn="just">
              <a:lnSpc>
                <a:spcPct val="90000"/>
              </a:lnSpc>
              <a:spcBef>
                <a:spcPts val="0"/>
              </a:spcBef>
              <a:spcAft>
                <a:spcPts val="0"/>
              </a:spcAft>
              <a:buClr>
                <a:srgbClr val="3C63AB"/>
              </a:buClr>
              <a:buSzPts val="1600"/>
              <a:buFont typeface="Arial"/>
              <a:buChar char="●"/>
            </a:pPr>
            <a:r>
              <a:rPr b="0" i="0" lang="es" sz="1600" u="none" cap="none" strike="noStrike">
                <a:solidFill>
                  <a:srgbClr val="3C63AB"/>
                </a:solidFill>
                <a:latin typeface="Arial"/>
                <a:ea typeface="Arial"/>
                <a:cs typeface="Arial"/>
                <a:sym typeface="Arial"/>
              </a:rPr>
              <a:t> El enfoque principal de la arquitectura es la separación de preocupaciones y la escalabilidad. Se compone de tres módulos principales: UI, Domain, Data.</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600">
                <a:solidFill>
                  <a:srgbClr val="3C63AB"/>
                </a:solidFill>
                <a:latin typeface="Arial"/>
                <a:ea typeface="Arial"/>
                <a:cs typeface="Arial"/>
                <a:sym typeface="Arial"/>
              </a:rPr>
              <a:t>Sesión 1: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latin typeface="Arial"/>
                <a:ea typeface="Arial"/>
                <a:cs typeface="Arial"/>
                <a:sym typeface="Arial"/>
              </a:rPr>
              <a:t>Introducción a los conceptos de programación móvil</a:t>
            </a:r>
            <a:endParaRPr b="1" sz="3600">
              <a:solidFill>
                <a:srgbClr val="E83464"/>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3"/>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Regla de dependencia</a:t>
            </a:r>
            <a:endParaRPr b="1" i="0" sz="3000" u="none" cap="none" strike="noStrike">
              <a:solidFill>
                <a:srgbClr val="E83464"/>
              </a:solidFill>
              <a:latin typeface="Arial"/>
              <a:ea typeface="Arial"/>
              <a:cs typeface="Arial"/>
              <a:sym typeface="Arial"/>
            </a:endParaRPr>
          </a:p>
        </p:txBody>
      </p:sp>
      <p:sp>
        <p:nvSpPr>
          <p:cNvPr id="257" name="Google Shape;257;p13"/>
          <p:cNvSpPr txBox="1"/>
          <p:nvPr/>
        </p:nvSpPr>
        <p:spPr>
          <a:xfrm>
            <a:off x="1007525" y="1668125"/>
            <a:ext cx="69915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0"/>
              </a:spcBef>
              <a:spcAft>
                <a:spcPts val="0"/>
              </a:spcAft>
              <a:buClr>
                <a:srgbClr val="000000"/>
              </a:buClr>
              <a:buSzPts val="1600"/>
              <a:buFont typeface="Arial"/>
              <a:buNone/>
            </a:pPr>
            <a:r>
              <a:rPr b="0" i="0" lang="es" sz="1500" u="none" cap="none" strike="noStrike">
                <a:solidFill>
                  <a:srgbClr val="3C63AB"/>
                </a:solidFill>
                <a:latin typeface="Arial"/>
                <a:ea typeface="Arial"/>
                <a:cs typeface="Arial"/>
                <a:sym typeface="Arial"/>
              </a:rPr>
              <a:t>La regla de dependencia: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Esto significa que los módulos internos no son conscientes ni dependen de los módulos externos. Sin embargo, los módulos externos son conscientes y dependen de los módulos internos. Los módulos externos representan los mecanismos mediante los cuales operan las reglas y políticas comerciales (módulos internos). Cuanto más te mueves hacia adentro, más abstracción está presente. Cuanto más exterior te muevas, más implementaciones concretas estarán presentes. Los módulos internos no conocen ninguna clase, función, nombre, biblioteca, etc. presente en los módulos externos. Simplemente representan reglas y son completamente independientes de las implementaciones.</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14"/>
          <p:cNvSpPr txBox="1"/>
          <p:nvPr/>
        </p:nvSpPr>
        <p:spPr>
          <a:xfrm>
            <a:off x="4139825" y="386750"/>
            <a:ext cx="22383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Módulos</a:t>
            </a:r>
            <a:endParaRPr b="1" i="0" sz="2700" u="none" cap="none" strike="noStrike">
              <a:solidFill>
                <a:srgbClr val="E83464"/>
              </a:solidFill>
              <a:latin typeface="Arial"/>
              <a:ea typeface="Arial"/>
              <a:cs typeface="Arial"/>
              <a:sym typeface="Arial"/>
            </a:endParaRPr>
          </a:p>
        </p:txBody>
      </p:sp>
      <p:sp>
        <p:nvSpPr>
          <p:cNvPr id="263" name="Google Shape;263;p14"/>
          <p:cNvSpPr txBox="1"/>
          <p:nvPr/>
        </p:nvSpPr>
        <p:spPr>
          <a:xfrm>
            <a:off x="4028050" y="1549250"/>
            <a:ext cx="4474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aplicación se dividirá en tres módulos principales: data, domain, ui. </a:t>
            </a:r>
            <a:endParaRPr b="0" i="0" sz="1400" u="none" cap="none" strike="noStrike">
              <a:solidFill>
                <a:srgbClr val="3D63AB"/>
              </a:solidFill>
              <a:latin typeface="Arial"/>
              <a:ea typeface="Arial"/>
              <a:cs typeface="Arial"/>
              <a:sym typeface="Arial"/>
            </a:endParaRPr>
          </a:p>
        </p:txBody>
      </p:sp>
      <p:sp>
        <p:nvSpPr>
          <p:cNvPr id="264" name="Google Shape;264;p14"/>
          <p:cNvSpPr/>
          <p:nvPr/>
        </p:nvSpPr>
        <p:spPr>
          <a:xfrm>
            <a:off x="2076416" y="2268664"/>
            <a:ext cx="594163" cy="264006"/>
          </a:xfrm>
          <a:prstGeom prst="roundRect">
            <a:avLst>
              <a:gd fmla="val 16667" name="adj"/>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Casos de uso</a:t>
            </a:r>
            <a:endParaRPr b="0" i="0" sz="700" u="none" cap="none" strike="noStrike">
              <a:solidFill>
                <a:srgbClr val="000000"/>
              </a:solidFill>
              <a:latin typeface="Arial"/>
              <a:ea typeface="Arial"/>
              <a:cs typeface="Arial"/>
              <a:sym typeface="Arial"/>
            </a:endParaRPr>
          </a:p>
        </p:txBody>
      </p:sp>
      <p:sp>
        <p:nvSpPr>
          <p:cNvPr id="265" name="Google Shape;265;p14"/>
          <p:cNvSpPr/>
          <p:nvPr/>
        </p:nvSpPr>
        <p:spPr>
          <a:xfrm>
            <a:off x="2076416" y="1312388"/>
            <a:ext cx="594163" cy="303296"/>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Widgets</a:t>
            </a:r>
            <a:endParaRPr b="0" i="0" sz="700" u="none" cap="none" strike="noStrike">
              <a:solidFill>
                <a:srgbClr val="000000"/>
              </a:solidFill>
              <a:latin typeface="Arial"/>
              <a:ea typeface="Arial"/>
              <a:cs typeface="Arial"/>
              <a:sym typeface="Arial"/>
            </a:endParaRPr>
          </a:p>
        </p:txBody>
      </p:sp>
      <p:sp>
        <p:nvSpPr>
          <p:cNvPr id="266" name="Google Shape;266;p14"/>
          <p:cNvSpPr/>
          <p:nvPr/>
        </p:nvSpPr>
        <p:spPr>
          <a:xfrm>
            <a:off x="1962956" y="1831729"/>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Lógica de interfaz gráfica</a:t>
            </a:r>
            <a:endParaRPr b="0" i="0" sz="700" u="none" cap="none" strike="noStrike">
              <a:solidFill>
                <a:srgbClr val="000000"/>
              </a:solidFill>
              <a:latin typeface="Arial"/>
              <a:ea typeface="Arial"/>
              <a:cs typeface="Arial"/>
              <a:sym typeface="Arial"/>
            </a:endParaRPr>
          </a:p>
        </p:txBody>
      </p:sp>
      <p:sp>
        <p:nvSpPr>
          <p:cNvPr id="267" name="Google Shape;267;p14"/>
          <p:cNvSpPr/>
          <p:nvPr/>
        </p:nvSpPr>
        <p:spPr>
          <a:xfrm>
            <a:off x="2076439" y="2652200"/>
            <a:ext cx="594000" cy="233400"/>
          </a:xfrm>
          <a:prstGeom prst="rect">
            <a:avLst/>
          </a:prstGeom>
          <a:solidFill>
            <a:srgbClr val="EA2D6A"/>
          </a:solidFill>
          <a:ln cap="flat" cmpd="sng" w="9525">
            <a:solidFill>
              <a:srgbClr val="FF00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s" sz="800" u="none" cap="none" strike="noStrike">
                <a:solidFill>
                  <a:srgbClr val="FFFFFF"/>
                </a:solidFill>
                <a:latin typeface="Arial"/>
                <a:ea typeface="Arial"/>
                <a:cs typeface="Arial"/>
                <a:sym typeface="Arial"/>
              </a:rPr>
              <a:t>Modelos</a:t>
            </a:r>
            <a:endParaRPr b="0" i="0" sz="800" u="none" cap="none" strike="noStrike">
              <a:solidFill>
                <a:srgbClr val="FFFFFF"/>
              </a:solidFill>
              <a:latin typeface="Arial"/>
              <a:ea typeface="Arial"/>
              <a:cs typeface="Arial"/>
              <a:sym typeface="Arial"/>
            </a:endParaRPr>
          </a:p>
        </p:txBody>
      </p:sp>
      <p:sp>
        <p:nvSpPr>
          <p:cNvPr id="268" name="Google Shape;268;p14"/>
          <p:cNvSpPr/>
          <p:nvPr/>
        </p:nvSpPr>
        <p:spPr>
          <a:xfrm>
            <a:off x="1164523" y="2505459"/>
            <a:ext cx="450033" cy="173999"/>
          </a:xfrm>
          <a:prstGeom prst="rect">
            <a:avLst/>
          </a:prstGeom>
          <a:solidFill>
            <a:srgbClr val="F4CCCC"/>
          </a:solidFill>
          <a:ln cap="flat" cmpd="sng" w="9525">
            <a:solidFill>
              <a:srgbClr val="EA999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Dominio</a:t>
            </a:r>
            <a:endParaRPr b="0" i="0" sz="700" u="none" cap="none" strike="noStrike">
              <a:solidFill>
                <a:srgbClr val="000000"/>
              </a:solidFill>
              <a:latin typeface="Arial"/>
              <a:ea typeface="Arial"/>
              <a:cs typeface="Arial"/>
              <a:sym typeface="Arial"/>
            </a:endParaRPr>
          </a:p>
        </p:txBody>
      </p:sp>
      <p:sp>
        <p:nvSpPr>
          <p:cNvPr id="269" name="Google Shape;269;p14"/>
          <p:cNvSpPr/>
          <p:nvPr/>
        </p:nvSpPr>
        <p:spPr>
          <a:xfrm>
            <a:off x="926377" y="1616402"/>
            <a:ext cx="688179" cy="173999"/>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Presentación</a:t>
            </a:r>
            <a:endParaRPr b="0" i="0" sz="700" u="none" cap="none" strike="noStrike">
              <a:solidFill>
                <a:srgbClr val="000000"/>
              </a:solidFill>
              <a:latin typeface="Arial"/>
              <a:ea typeface="Arial"/>
              <a:cs typeface="Arial"/>
              <a:sym typeface="Arial"/>
            </a:endParaRPr>
          </a:p>
        </p:txBody>
      </p:sp>
      <p:sp>
        <p:nvSpPr>
          <p:cNvPr id="270" name="Google Shape;270;p14"/>
          <p:cNvSpPr/>
          <p:nvPr/>
        </p:nvSpPr>
        <p:spPr>
          <a:xfrm>
            <a:off x="1962956" y="3005255"/>
            <a:ext cx="821084" cy="264006"/>
          </a:xfrm>
          <a:prstGeom prst="roundRect">
            <a:avLst>
              <a:gd fmla="val 16667" name="adj"/>
            </a:avLst>
          </a:prstGeom>
          <a:gradFill>
            <a:gsLst>
              <a:gs pos="0">
                <a:srgbClr val="EA9999"/>
              </a:gs>
              <a:gs pos="100000">
                <a:srgbClr val="B6D7A8"/>
              </a:gs>
            </a:gsLst>
            <a:lin ang="540001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Repositorios</a:t>
            </a:r>
            <a:endParaRPr b="0" i="0" sz="700" u="none" cap="none" strike="noStrike">
              <a:solidFill>
                <a:srgbClr val="000000"/>
              </a:solidFill>
              <a:latin typeface="Arial"/>
              <a:ea typeface="Arial"/>
              <a:cs typeface="Arial"/>
              <a:sym typeface="Arial"/>
            </a:endParaRPr>
          </a:p>
        </p:txBody>
      </p:sp>
      <p:sp>
        <p:nvSpPr>
          <p:cNvPr id="271" name="Google Shape;271;p14"/>
          <p:cNvSpPr/>
          <p:nvPr/>
        </p:nvSpPr>
        <p:spPr>
          <a:xfrm>
            <a:off x="656375" y="3394525"/>
            <a:ext cx="508200" cy="1740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Datos</a:t>
            </a:r>
            <a:endParaRPr b="0" i="0" sz="700" u="none" cap="none" strike="noStrike">
              <a:solidFill>
                <a:srgbClr val="000000"/>
              </a:solidFill>
              <a:latin typeface="Arial"/>
              <a:ea typeface="Arial"/>
              <a:cs typeface="Arial"/>
              <a:sym typeface="Arial"/>
            </a:endParaRPr>
          </a:p>
        </p:txBody>
      </p:sp>
      <p:sp>
        <p:nvSpPr>
          <p:cNvPr id="272" name="Google Shape;272;p14"/>
          <p:cNvSpPr/>
          <p:nvPr/>
        </p:nvSpPr>
        <p:spPr>
          <a:xfrm>
            <a:off x="1446629" y="369515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remota</a:t>
            </a:r>
            <a:endParaRPr b="0" i="0" sz="700" u="none" cap="none" strike="noStrike">
              <a:solidFill>
                <a:srgbClr val="000000"/>
              </a:solidFill>
              <a:latin typeface="Arial"/>
              <a:ea typeface="Arial"/>
              <a:cs typeface="Arial"/>
              <a:sym typeface="Arial"/>
            </a:endParaRPr>
          </a:p>
        </p:txBody>
      </p:sp>
      <p:sp>
        <p:nvSpPr>
          <p:cNvPr id="273" name="Google Shape;273;p14"/>
          <p:cNvSpPr/>
          <p:nvPr/>
        </p:nvSpPr>
        <p:spPr>
          <a:xfrm>
            <a:off x="2499462" y="3673305"/>
            <a:ext cx="821084" cy="264006"/>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Fuentes de datos local</a:t>
            </a:r>
            <a:endParaRPr b="0" i="0" sz="700" u="none" cap="none" strike="noStrike">
              <a:solidFill>
                <a:srgbClr val="000000"/>
              </a:solidFill>
              <a:latin typeface="Arial"/>
              <a:ea typeface="Arial"/>
              <a:cs typeface="Arial"/>
              <a:sym typeface="Arial"/>
            </a:endParaRPr>
          </a:p>
        </p:txBody>
      </p:sp>
      <p:sp>
        <p:nvSpPr>
          <p:cNvPr id="274" name="Google Shape;274;p14"/>
          <p:cNvSpPr/>
          <p:nvPr/>
        </p:nvSpPr>
        <p:spPr>
          <a:xfrm>
            <a:off x="1560691" y="4376569"/>
            <a:ext cx="594139" cy="363282"/>
          </a:xfrm>
          <a:prstGeom prst="cloud">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API</a:t>
            </a:r>
            <a:endParaRPr b="0" i="0" sz="700" u="none" cap="none" strike="noStrike">
              <a:solidFill>
                <a:srgbClr val="000000"/>
              </a:solidFill>
              <a:latin typeface="Arial"/>
              <a:ea typeface="Arial"/>
              <a:cs typeface="Arial"/>
              <a:sym typeface="Arial"/>
            </a:endParaRPr>
          </a:p>
        </p:txBody>
      </p:sp>
      <p:sp>
        <p:nvSpPr>
          <p:cNvPr id="275" name="Google Shape;275;p14"/>
          <p:cNvSpPr/>
          <p:nvPr/>
        </p:nvSpPr>
        <p:spPr>
          <a:xfrm>
            <a:off x="2560544" y="4376519"/>
            <a:ext cx="281596" cy="363284"/>
          </a:xfrm>
          <a:prstGeom prst="flowChartMagneticDisk">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DB</a:t>
            </a:r>
            <a:endParaRPr b="0" i="0" sz="700" u="none" cap="none" strike="noStrike">
              <a:solidFill>
                <a:srgbClr val="000000"/>
              </a:solidFill>
              <a:latin typeface="Arial"/>
              <a:ea typeface="Arial"/>
              <a:cs typeface="Arial"/>
              <a:sym typeface="Arial"/>
            </a:endParaRPr>
          </a:p>
        </p:txBody>
      </p:sp>
      <p:sp>
        <p:nvSpPr>
          <p:cNvPr id="276" name="Google Shape;276;p14"/>
          <p:cNvSpPr txBox="1"/>
          <p:nvPr/>
        </p:nvSpPr>
        <p:spPr>
          <a:xfrm>
            <a:off x="2748533" y="1660047"/>
            <a:ext cx="850500" cy="677100"/>
          </a:xfrm>
          <a:prstGeom prst="rect">
            <a:avLst/>
          </a:prstGeom>
          <a:noFill/>
          <a:ln>
            <a:noFill/>
          </a:ln>
        </p:spPr>
        <p:txBody>
          <a:bodyPr anchorCtr="0" anchor="t" bIns="91425" lIns="91425" spcFirstLastPara="1" rIns="91425" wrap="square" tIns="91425">
            <a:spAutoFit/>
          </a:bodyPr>
          <a:lstStyle/>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BloC</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ChangeNotifier</a:t>
            </a:r>
            <a:endParaRPr b="0" i="0" sz="800" u="none" cap="none" strike="noStrike">
              <a:solidFill>
                <a:srgbClr val="000000"/>
              </a:solidFill>
              <a:latin typeface="Arial"/>
              <a:ea typeface="Arial"/>
              <a:cs typeface="Arial"/>
              <a:sym typeface="Arial"/>
            </a:endParaRPr>
          </a:p>
          <a:p>
            <a:pPr indent="-140799" lvl="0" marL="269999" marR="0" rtl="0" algn="l">
              <a:lnSpc>
                <a:spcPct val="100000"/>
              </a:lnSpc>
              <a:spcBef>
                <a:spcPts val="0"/>
              </a:spcBef>
              <a:spcAft>
                <a:spcPts val="0"/>
              </a:spcAft>
              <a:buClr>
                <a:srgbClr val="000000"/>
              </a:buClr>
              <a:buSzPts val="800"/>
              <a:buFont typeface="Arial"/>
              <a:buChar char="●"/>
            </a:pPr>
            <a:r>
              <a:rPr b="0" i="0" lang="es" sz="800" u="none" cap="none" strike="noStrike">
                <a:solidFill>
                  <a:srgbClr val="000000"/>
                </a:solidFill>
                <a:latin typeface="Arial"/>
                <a:ea typeface="Arial"/>
                <a:cs typeface="Arial"/>
                <a:sym typeface="Arial"/>
              </a:rPr>
              <a:t>GetX</a:t>
            </a:r>
            <a:endParaRPr b="0" i="0" sz="800" u="none" cap="none" strike="noStrike">
              <a:solidFill>
                <a:srgbClr val="000000"/>
              </a:solidFill>
              <a:latin typeface="Arial"/>
              <a:ea typeface="Arial"/>
              <a:cs typeface="Arial"/>
              <a:sym typeface="Arial"/>
            </a:endParaRPr>
          </a:p>
        </p:txBody>
      </p:sp>
      <p:cxnSp>
        <p:nvCxnSpPr>
          <p:cNvPr id="277" name="Google Shape;277;p14"/>
          <p:cNvCxnSpPr>
            <a:stCxn id="264" idx="0"/>
            <a:endCxn id="266" idx="2"/>
          </p:cNvCxnSpPr>
          <p:nvPr/>
        </p:nvCxnSpPr>
        <p:spPr>
          <a:xfrm rot="10800000">
            <a:off x="2373498" y="2095864"/>
            <a:ext cx="0" cy="172800"/>
          </a:xfrm>
          <a:prstGeom prst="straightConnector1">
            <a:avLst/>
          </a:prstGeom>
          <a:noFill/>
          <a:ln cap="flat" cmpd="sng" w="19050">
            <a:solidFill>
              <a:srgbClr val="EA2D6A"/>
            </a:solidFill>
            <a:prstDash val="solid"/>
            <a:round/>
            <a:headEnd len="sm" w="sm" type="none"/>
            <a:tailEnd len="med" w="med" type="stealth"/>
          </a:ln>
        </p:spPr>
      </p:cxnSp>
      <p:cxnSp>
        <p:nvCxnSpPr>
          <p:cNvPr id="278" name="Google Shape;278;p14"/>
          <p:cNvCxnSpPr>
            <a:stCxn id="266" idx="0"/>
            <a:endCxn id="265" idx="2"/>
          </p:cNvCxnSpPr>
          <p:nvPr/>
        </p:nvCxnSpPr>
        <p:spPr>
          <a:xfrm rot="10800000">
            <a:off x="2373498" y="1615729"/>
            <a:ext cx="0" cy="216000"/>
          </a:xfrm>
          <a:prstGeom prst="straightConnector1">
            <a:avLst/>
          </a:prstGeom>
          <a:noFill/>
          <a:ln cap="flat" cmpd="sng" w="19050">
            <a:solidFill>
              <a:srgbClr val="EA2D6A"/>
            </a:solidFill>
            <a:prstDash val="solid"/>
            <a:round/>
            <a:headEnd len="sm" w="sm" type="none"/>
            <a:tailEnd len="med" w="med" type="stealth"/>
          </a:ln>
        </p:spPr>
      </p:cxnSp>
      <p:cxnSp>
        <p:nvCxnSpPr>
          <p:cNvPr id="279" name="Google Shape;279;p14"/>
          <p:cNvCxnSpPr>
            <a:stCxn id="270" idx="0"/>
            <a:endCxn id="267" idx="2"/>
          </p:cNvCxnSpPr>
          <p:nvPr/>
        </p:nvCxnSpPr>
        <p:spPr>
          <a:xfrm rot="10800000">
            <a:off x="2373498" y="2885555"/>
            <a:ext cx="0" cy="119700"/>
          </a:xfrm>
          <a:prstGeom prst="straightConnector1">
            <a:avLst/>
          </a:prstGeom>
          <a:noFill/>
          <a:ln cap="flat" cmpd="sng" w="19050">
            <a:solidFill>
              <a:srgbClr val="EA2D6A"/>
            </a:solidFill>
            <a:prstDash val="solid"/>
            <a:round/>
            <a:headEnd len="sm" w="sm" type="none"/>
            <a:tailEnd len="sm" w="sm" type="none"/>
          </a:ln>
        </p:spPr>
      </p:cxnSp>
      <p:cxnSp>
        <p:nvCxnSpPr>
          <p:cNvPr id="280" name="Google Shape;280;p14"/>
          <p:cNvCxnSpPr>
            <a:stCxn id="267" idx="0"/>
            <a:endCxn id="264" idx="2"/>
          </p:cNvCxnSpPr>
          <p:nvPr/>
        </p:nvCxnSpPr>
        <p:spPr>
          <a:xfrm rot="10800000">
            <a:off x="2373439" y="2532800"/>
            <a:ext cx="0" cy="119400"/>
          </a:xfrm>
          <a:prstGeom prst="straightConnector1">
            <a:avLst/>
          </a:prstGeom>
          <a:noFill/>
          <a:ln cap="flat" cmpd="sng" w="19050">
            <a:solidFill>
              <a:srgbClr val="EA2D6A"/>
            </a:solidFill>
            <a:prstDash val="solid"/>
            <a:round/>
            <a:headEnd len="sm" w="sm" type="none"/>
            <a:tailEnd len="med" w="med" type="stealth"/>
          </a:ln>
        </p:spPr>
      </p:cxnSp>
      <p:cxnSp>
        <p:nvCxnSpPr>
          <p:cNvPr id="281" name="Google Shape;281;p14"/>
          <p:cNvCxnSpPr/>
          <p:nvPr/>
        </p:nvCxnSpPr>
        <p:spPr>
          <a:xfrm>
            <a:off x="3515953" y="1480356"/>
            <a:ext cx="0" cy="2739085"/>
          </a:xfrm>
          <a:prstGeom prst="straightConnector1">
            <a:avLst/>
          </a:prstGeom>
          <a:noFill/>
          <a:ln cap="flat" cmpd="sng" w="38100">
            <a:solidFill>
              <a:srgbClr val="595959"/>
            </a:solidFill>
            <a:prstDash val="solid"/>
            <a:round/>
            <a:headEnd len="sm" w="sm" type="none"/>
            <a:tailEnd len="med" w="med" type="stealth"/>
          </a:ln>
        </p:spPr>
      </p:cxnSp>
      <p:grpSp>
        <p:nvGrpSpPr>
          <p:cNvPr id="282" name="Google Shape;282;p14"/>
          <p:cNvGrpSpPr/>
          <p:nvPr/>
        </p:nvGrpSpPr>
        <p:grpSpPr>
          <a:xfrm>
            <a:off x="2527142" y="3937309"/>
            <a:ext cx="348399" cy="439208"/>
            <a:chOff x="4027975" y="1256973"/>
            <a:chExt cx="521400" cy="657300"/>
          </a:xfrm>
        </p:grpSpPr>
        <p:sp>
          <p:nvSpPr>
            <p:cNvPr id="283" name="Google Shape;283;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84" name="Google Shape;284;p14"/>
            <p:cNvCxnSpPr>
              <a:stCxn id="283"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5" name="Google Shape;285;p14"/>
            <p:cNvCxnSpPr>
              <a:stCxn id="283"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86" name="Google Shape;286;p14"/>
          <p:cNvGrpSpPr/>
          <p:nvPr/>
        </p:nvGrpSpPr>
        <p:grpSpPr>
          <a:xfrm>
            <a:off x="2948690" y="3918392"/>
            <a:ext cx="450033" cy="439208"/>
            <a:chOff x="3951946" y="1228662"/>
            <a:chExt cx="673500" cy="657300"/>
          </a:xfrm>
        </p:grpSpPr>
        <p:sp>
          <p:nvSpPr>
            <p:cNvPr id="287" name="Google Shape;287;p14"/>
            <p:cNvSpPr/>
            <p:nvPr/>
          </p:nvSpPr>
          <p:spPr>
            <a:xfrm>
              <a:off x="3951946" y="1470162"/>
              <a:ext cx="6735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700"/>
                <a:buFont typeface="Arial"/>
                <a:buNone/>
              </a:pPr>
              <a:r>
                <a:rPr b="1" i="0" lang="es" sz="700" u="none" cap="none" strike="noStrike">
                  <a:solidFill>
                    <a:srgbClr val="FFFFFF"/>
                  </a:solidFill>
                  <a:latin typeface="Arial"/>
                  <a:ea typeface="Arial"/>
                  <a:cs typeface="Arial"/>
                  <a:sym typeface="Arial"/>
                </a:rPr>
                <a:t>Datos sin procesar</a:t>
              </a:r>
              <a:r>
                <a:rPr b="1" i="0" lang="es" sz="700" u="none" cap="none" strike="noStrike">
                  <a:solidFill>
                    <a:srgbClr val="000000"/>
                  </a:solidFill>
                  <a:latin typeface="Arial"/>
                  <a:ea typeface="Arial"/>
                  <a:cs typeface="Arial"/>
                  <a:sym typeface="Arial"/>
                </a:rPr>
                <a:t> </a:t>
              </a:r>
              <a:endParaRPr b="1" i="0" sz="700" u="none" cap="none" strike="noStrike">
                <a:solidFill>
                  <a:srgbClr val="000000"/>
                </a:solidFill>
                <a:latin typeface="Arial"/>
                <a:ea typeface="Arial"/>
                <a:cs typeface="Arial"/>
                <a:sym typeface="Arial"/>
              </a:endParaRPr>
            </a:p>
          </p:txBody>
        </p:sp>
        <p:cxnSp>
          <p:nvCxnSpPr>
            <p:cNvPr id="288" name="Google Shape;288;p14"/>
            <p:cNvCxnSpPr>
              <a:stCxn id="287" idx="0"/>
            </p:cNvCxnSpPr>
            <p:nvPr/>
          </p:nvCxnSpPr>
          <p:spPr>
            <a:xfrm flipH="1" rot="10800000">
              <a:off x="4288696" y="1228662"/>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89" name="Google Shape;289;p14"/>
            <p:cNvCxnSpPr>
              <a:stCxn id="287" idx="2"/>
            </p:cNvCxnSpPr>
            <p:nvPr/>
          </p:nvCxnSpPr>
          <p:spPr>
            <a:xfrm>
              <a:off x="4288696" y="1730562"/>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0" name="Google Shape;290;p14"/>
          <p:cNvGrpSpPr/>
          <p:nvPr/>
        </p:nvGrpSpPr>
        <p:grpSpPr>
          <a:xfrm>
            <a:off x="1658106" y="3945795"/>
            <a:ext cx="348399" cy="439208"/>
            <a:chOff x="4027975" y="1256973"/>
            <a:chExt cx="521400" cy="657300"/>
          </a:xfrm>
        </p:grpSpPr>
        <p:sp>
          <p:nvSpPr>
            <p:cNvPr id="291" name="Google Shape;291;p14"/>
            <p:cNvSpPr/>
            <p:nvPr/>
          </p:nvSpPr>
          <p:spPr>
            <a:xfrm>
              <a:off x="4027975" y="1498473"/>
              <a:ext cx="521400" cy="260400"/>
            </a:xfrm>
            <a:prstGeom prst="rect">
              <a:avLst/>
            </a:prstGeom>
            <a:solidFill>
              <a:srgbClr val="674EA7"/>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5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Datos sin procesar</a:t>
              </a:r>
              <a:r>
                <a:rPr b="1" i="0" lang="es" sz="600" u="none" cap="none" strike="noStrike">
                  <a:solidFill>
                    <a:srgbClr val="000000"/>
                  </a:solidFill>
                  <a:latin typeface="Arial"/>
                  <a:ea typeface="Arial"/>
                  <a:cs typeface="Arial"/>
                  <a:sym typeface="Arial"/>
                </a:rPr>
                <a:t> </a:t>
              </a:r>
              <a:endParaRPr b="1" i="0" sz="600" u="none" cap="none" strike="noStrike">
                <a:solidFill>
                  <a:srgbClr val="000000"/>
                </a:solidFill>
                <a:latin typeface="Arial"/>
                <a:ea typeface="Arial"/>
                <a:cs typeface="Arial"/>
                <a:sym typeface="Arial"/>
              </a:endParaRPr>
            </a:p>
          </p:txBody>
        </p:sp>
        <p:cxnSp>
          <p:nvCxnSpPr>
            <p:cNvPr id="292" name="Google Shape;292;p14"/>
            <p:cNvCxnSpPr>
              <a:stCxn id="291" idx="0"/>
            </p:cNvCxnSpPr>
            <p:nvPr/>
          </p:nvCxnSpPr>
          <p:spPr>
            <a:xfrm flipH="1" rot="10800000">
              <a:off x="4288675" y="1256973"/>
              <a:ext cx="3900" cy="241500"/>
            </a:xfrm>
            <a:prstGeom prst="straightConnector1">
              <a:avLst/>
            </a:prstGeom>
            <a:noFill/>
            <a:ln cap="flat" cmpd="sng" w="19050">
              <a:solidFill>
                <a:srgbClr val="595959"/>
              </a:solidFill>
              <a:prstDash val="solid"/>
              <a:round/>
              <a:headEnd len="sm" w="sm" type="none"/>
              <a:tailEnd len="med" w="med" type="stealth"/>
            </a:ln>
          </p:spPr>
        </p:cxnSp>
        <p:cxnSp>
          <p:nvCxnSpPr>
            <p:cNvPr id="293" name="Google Shape;293;p14"/>
            <p:cNvCxnSpPr>
              <a:stCxn id="291" idx="2"/>
            </p:cNvCxnSpPr>
            <p:nvPr/>
          </p:nvCxnSpPr>
          <p:spPr>
            <a:xfrm>
              <a:off x="4288675" y="1758873"/>
              <a:ext cx="3900" cy="155400"/>
            </a:xfrm>
            <a:prstGeom prst="straightConnector1">
              <a:avLst/>
            </a:prstGeom>
            <a:noFill/>
            <a:ln cap="flat" cmpd="sng" w="19050">
              <a:solidFill>
                <a:srgbClr val="595959"/>
              </a:solidFill>
              <a:prstDash val="solid"/>
              <a:round/>
              <a:headEnd len="sm" w="sm" type="none"/>
              <a:tailEnd len="sm" w="sm" type="none"/>
            </a:ln>
          </p:spPr>
        </p:cxnSp>
      </p:grpSp>
      <p:grpSp>
        <p:nvGrpSpPr>
          <p:cNvPr id="294" name="Google Shape;294;p14"/>
          <p:cNvGrpSpPr/>
          <p:nvPr/>
        </p:nvGrpSpPr>
        <p:grpSpPr>
          <a:xfrm>
            <a:off x="2532317" y="3269260"/>
            <a:ext cx="549205" cy="317446"/>
            <a:chOff x="7228208" y="2928573"/>
            <a:chExt cx="821917" cy="475077"/>
          </a:xfrm>
        </p:grpSpPr>
        <p:sp>
          <p:nvSpPr>
            <p:cNvPr id="295" name="Google Shape;295;p14"/>
            <p:cNvSpPr/>
            <p:nvPr/>
          </p:nvSpPr>
          <p:spPr>
            <a:xfrm>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296" name="Google Shape;296;p14"/>
            <p:cNvGrpSpPr/>
            <p:nvPr/>
          </p:nvGrpSpPr>
          <p:grpSpPr>
            <a:xfrm>
              <a:off x="7228208" y="2928573"/>
              <a:ext cx="301019" cy="260374"/>
              <a:chOff x="4515075" y="870250"/>
              <a:chExt cx="899100" cy="696000"/>
            </a:xfrm>
          </p:grpSpPr>
          <p:cxnSp>
            <p:nvCxnSpPr>
              <p:cNvPr id="297" name="Google Shape;297;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298" name="Google Shape;298;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grpSp>
        <p:nvGrpSpPr>
          <p:cNvPr id="299" name="Google Shape;299;p14"/>
          <p:cNvGrpSpPr/>
          <p:nvPr/>
        </p:nvGrpSpPr>
        <p:grpSpPr>
          <a:xfrm flipH="1">
            <a:off x="1680371" y="3269260"/>
            <a:ext cx="549205" cy="317446"/>
            <a:chOff x="7228208" y="2928573"/>
            <a:chExt cx="821917" cy="475077"/>
          </a:xfrm>
        </p:grpSpPr>
        <p:sp>
          <p:nvSpPr>
            <p:cNvPr id="300" name="Google Shape;300;p14"/>
            <p:cNvSpPr/>
            <p:nvPr/>
          </p:nvSpPr>
          <p:spPr>
            <a:xfrm flipH="1">
              <a:off x="7528725" y="3008550"/>
              <a:ext cx="521400" cy="395100"/>
            </a:xfrm>
            <a:prstGeom prst="rect">
              <a:avLst/>
            </a:prstGeom>
            <a:solidFill>
              <a:srgbClr val="60A609"/>
            </a:solidFill>
            <a:ln cap="flat" cmpd="sng" w="9525">
              <a:solidFill>
                <a:srgbClr val="00FF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s" sz="600" u="none" cap="none" strike="noStrike">
                  <a:solidFill>
                    <a:srgbClr val="FFFFFF"/>
                  </a:solidFill>
                  <a:latin typeface="Arial"/>
                  <a:ea typeface="Arial"/>
                  <a:cs typeface="Arial"/>
                  <a:sym typeface="Arial"/>
                </a:rPr>
                <a:t>Modelos</a:t>
              </a:r>
              <a:endParaRPr b="1" i="0" sz="600" u="none" cap="none" strike="noStrike">
                <a:solidFill>
                  <a:srgbClr val="FFFFFF"/>
                </a:solidFill>
                <a:latin typeface="Arial"/>
                <a:ea typeface="Arial"/>
                <a:cs typeface="Arial"/>
                <a:sym typeface="Arial"/>
              </a:endParaRPr>
            </a:p>
          </p:txBody>
        </p:sp>
        <p:grpSp>
          <p:nvGrpSpPr>
            <p:cNvPr id="301" name="Google Shape;301;p14"/>
            <p:cNvGrpSpPr/>
            <p:nvPr/>
          </p:nvGrpSpPr>
          <p:grpSpPr>
            <a:xfrm>
              <a:off x="7228208" y="2928573"/>
              <a:ext cx="301019" cy="260374"/>
              <a:chOff x="4515075" y="870250"/>
              <a:chExt cx="899100" cy="696000"/>
            </a:xfrm>
          </p:grpSpPr>
          <p:cxnSp>
            <p:nvCxnSpPr>
              <p:cNvPr id="302" name="Google Shape;302;p14"/>
              <p:cNvCxnSpPr/>
              <p:nvPr/>
            </p:nvCxnSpPr>
            <p:spPr>
              <a:xfrm rot="10800000">
                <a:off x="4515075" y="1566250"/>
                <a:ext cx="899100" cy="0"/>
              </a:xfrm>
              <a:prstGeom prst="straightConnector1">
                <a:avLst/>
              </a:prstGeom>
              <a:noFill/>
              <a:ln cap="flat" cmpd="sng" w="19050">
                <a:solidFill>
                  <a:srgbClr val="60A609"/>
                </a:solidFill>
                <a:prstDash val="solid"/>
                <a:round/>
                <a:headEnd len="sm" w="sm" type="none"/>
                <a:tailEnd len="sm" w="sm" type="none"/>
              </a:ln>
            </p:spPr>
          </p:cxnSp>
          <p:cxnSp>
            <p:nvCxnSpPr>
              <p:cNvPr id="303" name="Google Shape;303;p14"/>
              <p:cNvCxnSpPr/>
              <p:nvPr/>
            </p:nvCxnSpPr>
            <p:spPr>
              <a:xfrm rot="10800000">
                <a:off x="4515075" y="870250"/>
                <a:ext cx="0" cy="696000"/>
              </a:xfrm>
              <a:prstGeom prst="straightConnector1">
                <a:avLst/>
              </a:prstGeom>
              <a:noFill/>
              <a:ln cap="flat" cmpd="sng" w="19050">
                <a:solidFill>
                  <a:srgbClr val="60A609"/>
                </a:solidFill>
                <a:prstDash val="solid"/>
                <a:round/>
                <a:headEnd len="sm" w="sm" type="none"/>
                <a:tailEnd len="med" w="med" type="stealth"/>
              </a:ln>
            </p:spPr>
          </p:cxnSp>
        </p:grpSp>
      </p:grpSp>
      <p:sp>
        <p:nvSpPr>
          <p:cNvPr id="304" name="Google Shape;304;p14"/>
          <p:cNvSpPr/>
          <p:nvPr/>
        </p:nvSpPr>
        <p:spPr>
          <a:xfrm>
            <a:off x="3171861" y="2586175"/>
            <a:ext cx="688200" cy="233700"/>
          </a:xfrm>
          <a:prstGeom prst="roundRect">
            <a:avLst>
              <a:gd fmla="val 16667"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FFFFFF"/>
                </a:solidFill>
                <a:latin typeface="Arial"/>
                <a:ea typeface="Arial"/>
                <a:cs typeface="Arial"/>
                <a:sym typeface="Arial"/>
              </a:rPr>
              <a:t>Flujo de Llamado</a:t>
            </a:r>
            <a:endParaRPr b="0" i="0" sz="700" u="none" cap="none" strike="noStrike">
              <a:solidFill>
                <a:srgbClr val="FFFFFF"/>
              </a:solidFill>
              <a:latin typeface="Arial"/>
              <a:ea typeface="Arial"/>
              <a:cs typeface="Arial"/>
              <a:sym typeface="Arial"/>
            </a:endParaRPr>
          </a:p>
        </p:txBody>
      </p:sp>
      <p:cxnSp>
        <p:nvCxnSpPr>
          <p:cNvPr id="305" name="Google Shape;305;p14"/>
          <p:cNvCxnSpPr>
            <a:stCxn id="300" idx="2"/>
            <a:endCxn id="272" idx="0"/>
          </p:cNvCxnSpPr>
          <p:nvPr/>
        </p:nvCxnSpPr>
        <p:spPr>
          <a:xfrm>
            <a:off x="1854570" y="3586706"/>
            <a:ext cx="2700" cy="108300"/>
          </a:xfrm>
          <a:prstGeom prst="straightConnector1">
            <a:avLst/>
          </a:prstGeom>
          <a:noFill/>
          <a:ln cap="flat" cmpd="sng" w="19050">
            <a:solidFill>
              <a:srgbClr val="60A609"/>
            </a:solidFill>
            <a:prstDash val="solid"/>
            <a:round/>
            <a:headEnd len="sm" w="sm" type="none"/>
            <a:tailEnd len="sm" w="sm" type="none"/>
          </a:ln>
        </p:spPr>
      </p:cxnSp>
      <p:cxnSp>
        <p:nvCxnSpPr>
          <p:cNvPr id="306" name="Google Shape;306;p14"/>
          <p:cNvCxnSpPr>
            <a:stCxn id="295" idx="2"/>
            <a:endCxn id="273" idx="0"/>
          </p:cNvCxnSpPr>
          <p:nvPr/>
        </p:nvCxnSpPr>
        <p:spPr>
          <a:xfrm>
            <a:off x="2907322" y="3586706"/>
            <a:ext cx="2700" cy="86700"/>
          </a:xfrm>
          <a:prstGeom prst="straightConnector1">
            <a:avLst/>
          </a:prstGeom>
          <a:noFill/>
          <a:ln cap="flat" cmpd="sng" w="19050">
            <a:solidFill>
              <a:srgbClr val="60A609"/>
            </a:solidFill>
            <a:prstDash val="solid"/>
            <a:round/>
            <a:headEnd len="sm" w="sm" type="none"/>
            <a:tailEnd len="sm" w="sm" type="none"/>
          </a:ln>
        </p:spPr>
      </p:cxnSp>
      <p:grpSp>
        <p:nvGrpSpPr>
          <p:cNvPr id="307" name="Google Shape;307;p14"/>
          <p:cNvGrpSpPr/>
          <p:nvPr/>
        </p:nvGrpSpPr>
        <p:grpSpPr>
          <a:xfrm>
            <a:off x="1614556" y="1316915"/>
            <a:ext cx="275766" cy="773375"/>
            <a:chOff x="5778525" y="6775"/>
            <a:chExt cx="412700" cy="1157400"/>
          </a:xfrm>
        </p:grpSpPr>
        <p:cxnSp>
          <p:nvCxnSpPr>
            <p:cNvPr id="308" name="Google Shape;308;p14"/>
            <p:cNvCxnSpPr>
              <a:stCxn id="269" idx="3"/>
            </p:cNvCxnSpPr>
            <p:nvPr/>
          </p:nvCxnSpPr>
          <p:spPr>
            <a:xfrm>
              <a:off x="5778525" y="585174"/>
              <a:ext cx="227100" cy="600"/>
            </a:xfrm>
            <a:prstGeom prst="straightConnector1">
              <a:avLst/>
            </a:prstGeom>
            <a:noFill/>
            <a:ln cap="flat" cmpd="sng" w="19050">
              <a:solidFill>
                <a:srgbClr val="76A5AF"/>
              </a:solidFill>
              <a:prstDash val="solid"/>
              <a:round/>
              <a:headEnd len="sm" w="sm" type="none"/>
              <a:tailEnd len="sm" w="sm" type="none"/>
            </a:ln>
          </p:spPr>
        </p:cxnSp>
        <p:cxnSp>
          <p:nvCxnSpPr>
            <p:cNvPr id="309" name="Google Shape;309;p14"/>
            <p:cNvCxnSpPr/>
            <p:nvPr/>
          </p:nvCxnSpPr>
          <p:spPr>
            <a:xfrm>
              <a:off x="6005625" y="6775"/>
              <a:ext cx="0" cy="1157400"/>
            </a:xfrm>
            <a:prstGeom prst="straightConnector1">
              <a:avLst/>
            </a:prstGeom>
            <a:noFill/>
            <a:ln cap="flat" cmpd="sng" w="19050">
              <a:solidFill>
                <a:srgbClr val="76A5AF"/>
              </a:solidFill>
              <a:prstDash val="solid"/>
              <a:round/>
              <a:headEnd len="sm" w="sm" type="none"/>
              <a:tailEnd len="sm" w="sm" type="none"/>
            </a:ln>
          </p:spPr>
        </p:cxnSp>
        <p:cxnSp>
          <p:nvCxnSpPr>
            <p:cNvPr id="310" name="Google Shape;310;p14"/>
            <p:cNvCxnSpPr/>
            <p:nvPr/>
          </p:nvCxnSpPr>
          <p:spPr>
            <a:xfrm rot="10800000">
              <a:off x="6005625" y="9525"/>
              <a:ext cx="176100" cy="0"/>
            </a:xfrm>
            <a:prstGeom prst="straightConnector1">
              <a:avLst/>
            </a:prstGeom>
            <a:noFill/>
            <a:ln cap="flat" cmpd="sng" w="19050">
              <a:solidFill>
                <a:srgbClr val="76A5AF"/>
              </a:solidFill>
              <a:prstDash val="solid"/>
              <a:round/>
              <a:headEnd len="sm" w="sm" type="none"/>
              <a:tailEnd len="sm" w="sm" type="none"/>
            </a:ln>
          </p:spPr>
        </p:cxnSp>
        <p:cxnSp>
          <p:nvCxnSpPr>
            <p:cNvPr id="311" name="Google Shape;311;p14"/>
            <p:cNvCxnSpPr/>
            <p:nvPr/>
          </p:nvCxnSpPr>
          <p:spPr>
            <a:xfrm>
              <a:off x="6005525" y="1162050"/>
              <a:ext cx="185700" cy="0"/>
            </a:xfrm>
            <a:prstGeom prst="straightConnector1">
              <a:avLst/>
            </a:prstGeom>
            <a:noFill/>
            <a:ln cap="flat" cmpd="sng" w="19050">
              <a:solidFill>
                <a:srgbClr val="76A5AF"/>
              </a:solidFill>
              <a:prstDash val="solid"/>
              <a:round/>
              <a:headEnd len="sm" w="sm" type="none"/>
              <a:tailEnd len="sm" w="sm" type="none"/>
            </a:ln>
          </p:spPr>
        </p:cxnSp>
      </p:grpSp>
      <p:grpSp>
        <p:nvGrpSpPr>
          <p:cNvPr id="312" name="Google Shape;312;p14"/>
          <p:cNvGrpSpPr/>
          <p:nvPr/>
        </p:nvGrpSpPr>
        <p:grpSpPr>
          <a:xfrm>
            <a:off x="1614556" y="2268665"/>
            <a:ext cx="275766" cy="868577"/>
            <a:chOff x="5778525" y="6775"/>
            <a:chExt cx="412700" cy="1157400"/>
          </a:xfrm>
        </p:grpSpPr>
        <p:cxnSp>
          <p:nvCxnSpPr>
            <p:cNvPr id="313" name="Google Shape;313;p14"/>
            <p:cNvCxnSpPr/>
            <p:nvPr/>
          </p:nvCxnSpPr>
          <p:spPr>
            <a:xfrm>
              <a:off x="5778525" y="437937"/>
              <a:ext cx="227100" cy="600"/>
            </a:xfrm>
            <a:prstGeom prst="straightConnector1">
              <a:avLst/>
            </a:prstGeom>
            <a:noFill/>
            <a:ln cap="flat" cmpd="sng" w="19050">
              <a:solidFill>
                <a:srgbClr val="E06666"/>
              </a:solidFill>
              <a:prstDash val="solid"/>
              <a:round/>
              <a:headEnd len="sm" w="sm" type="none"/>
              <a:tailEnd len="sm" w="sm" type="none"/>
            </a:ln>
          </p:spPr>
        </p:cxnSp>
        <p:cxnSp>
          <p:nvCxnSpPr>
            <p:cNvPr id="314" name="Google Shape;314;p14"/>
            <p:cNvCxnSpPr/>
            <p:nvPr/>
          </p:nvCxnSpPr>
          <p:spPr>
            <a:xfrm>
              <a:off x="6005625" y="6775"/>
              <a:ext cx="0" cy="1157400"/>
            </a:xfrm>
            <a:prstGeom prst="straightConnector1">
              <a:avLst/>
            </a:prstGeom>
            <a:noFill/>
            <a:ln cap="flat" cmpd="sng" w="19050">
              <a:solidFill>
                <a:srgbClr val="E06666"/>
              </a:solidFill>
              <a:prstDash val="solid"/>
              <a:round/>
              <a:headEnd len="sm" w="sm" type="none"/>
              <a:tailEnd len="sm" w="sm" type="none"/>
            </a:ln>
          </p:spPr>
        </p:cxnSp>
        <p:cxnSp>
          <p:nvCxnSpPr>
            <p:cNvPr id="315" name="Google Shape;315;p14"/>
            <p:cNvCxnSpPr/>
            <p:nvPr/>
          </p:nvCxnSpPr>
          <p:spPr>
            <a:xfrm rot="10800000">
              <a:off x="6005625" y="9525"/>
              <a:ext cx="176100" cy="0"/>
            </a:xfrm>
            <a:prstGeom prst="straightConnector1">
              <a:avLst/>
            </a:prstGeom>
            <a:noFill/>
            <a:ln cap="flat" cmpd="sng" w="19050">
              <a:solidFill>
                <a:srgbClr val="E06666"/>
              </a:solidFill>
              <a:prstDash val="solid"/>
              <a:round/>
              <a:headEnd len="sm" w="sm" type="none"/>
              <a:tailEnd len="sm" w="sm" type="none"/>
            </a:ln>
          </p:spPr>
        </p:cxnSp>
        <p:cxnSp>
          <p:nvCxnSpPr>
            <p:cNvPr id="316" name="Google Shape;316;p14"/>
            <p:cNvCxnSpPr/>
            <p:nvPr/>
          </p:nvCxnSpPr>
          <p:spPr>
            <a:xfrm>
              <a:off x="6005525" y="1162050"/>
              <a:ext cx="185700" cy="0"/>
            </a:xfrm>
            <a:prstGeom prst="straightConnector1">
              <a:avLst/>
            </a:prstGeom>
            <a:noFill/>
            <a:ln cap="flat" cmpd="sng" w="19050">
              <a:solidFill>
                <a:srgbClr val="E06666"/>
              </a:solidFill>
              <a:prstDash val="solid"/>
              <a:round/>
              <a:headEnd len="sm" w="sm" type="none"/>
              <a:tailEnd len="sm" w="sm" type="none"/>
            </a:ln>
          </p:spPr>
        </p:cxnSp>
      </p:grpSp>
      <p:grpSp>
        <p:nvGrpSpPr>
          <p:cNvPr id="317" name="Google Shape;317;p14"/>
          <p:cNvGrpSpPr/>
          <p:nvPr/>
        </p:nvGrpSpPr>
        <p:grpSpPr>
          <a:xfrm>
            <a:off x="1164523" y="3135855"/>
            <a:ext cx="595349" cy="855947"/>
            <a:chOff x="5778525" y="68175"/>
            <a:chExt cx="890975" cy="1280975"/>
          </a:xfrm>
        </p:grpSpPr>
        <p:cxnSp>
          <p:nvCxnSpPr>
            <p:cNvPr id="318" name="Google Shape;318;p14"/>
            <p:cNvCxnSpPr/>
            <p:nvPr/>
          </p:nvCxnSpPr>
          <p:spPr>
            <a:xfrm>
              <a:off x="5778525" y="585175"/>
              <a:ext cx="227100" cy="600"/>
            </a:xfrm>
            <a:prstGeom prst="straightConnector1">
              <a:avLst/>
            </a:prstGeom>
            <a:noFill/>
            <a:ln cap="flat" cmpd="sng" w="19050">
              <a:solidFill>
                <a:srgbClr val="6AA84F"/>
              </a:solidFill>
              <a:prstDash val="solid"/>
              <a:round/>
              <a:headEnd len="sm" w="sm" type="none"/>
              <a:tailEnd len="sm" w="sm" type="none"/>
            </a:ln>
          </p:spPr>
        </p:cxnSp>
        <p:cxnSp>
          <p:nvCxnSpPr>
            <p:cNvPr id="319" name="Google Shape;319;p14"/>
            <p:cNvCxnSpPr/>
            <p:nvPr/>
          </p:nvCxnSpPr>
          <p:spPr>
            <a:xfrm flipH="1">
              <a:off x="6007425" y="70250"/>
              <a:ext cx="1200" cy="1278900"/>
            </a:xfrm>
            <a:prstGeom prst="straightConnector1">
              <a:avLst/>
            </a:prstGeom>
            <a:noFill/>
            <a:ln cap="flat" cmpd="sng" w="19050">
              <a:solidFill>
                <a:srgbClr val="6AA84F"/>
              </a:solidFill>
              <a:prstDash val="solid"/>
              <a:round/>
              <a:headEnd len="sm" w="sm" type="none"/>
              <a:tailEnd len="sm" w="sm" type="none"/>
            </a:ln>
          </p:spPr>
        </p:cxnSp>
        <p:cxnSp>
          <p:nvCxnSpPr>
            <p:cNvPr id="320" name="Google Shape;320;p14"/>
            <p:cNvCxnSpPr/>
            <p:nvPr/>
          </p:nvCxnSpPr>
          <p:spPr>
            <a:xfrm flipH="1">
              <a:off x="6005600" y="68175"/>
              <a:ext cx="663900" cy="2100"/>
            </a:xfrm>
            <a:prstGeom prst="straightConnector1">
              <a:avLst/>
            </a:prstGeom>
            <a:noFill/>
            <a:ln cap="flat" cmpd="sng" w="19050">
              <a:solidFill>
                <a:srgbClr val="6AA84F"/>
              </a:solidFill>
              <a:prstDash val="solid"/>
              <a:round/>
              <a:headEnd len="sm" w="sm" type="none"/>
              <a:tailEnd len="sm" w="sm" type="none"/>
            </a:ln>
          </p:spPr>
        </p:cxnSp>
        <p:cxnSp>
          <p:nvCxnSpPr>
            <p:cNvPr id="321" name="Google Shape;321;p14"/>
            <p:cNvCxnSpPr/>
            <p:nvPr/>
          </p:nvCxnSpPr>
          <p:spPr>
            <a:xfrm>
              <a:off x="6000825" y="1338250"/>
              <a:ext cx="185700" cy="0"/>
            </a:xfrm>
            <a:prstGeom prst="straightConnector1">
              <a:avLst/>
            </a:prstGeom>
            <a:noFill/>
            <a:ln cap="flat" cmpd="sng" w="19050">
              <a:solidFill>
                <a:srgbClr val="6AA84F"/>
              </a:solidFill>
              <a:prstDash val="solid"/>
              <a:round/>
              <a:headEnd len="sm" w="sm" type="none"/>
              <a:tailEnd len="sm" w="sm" type="none"/>
            </a:ln>
          </p:spPr>
        </p:cxnSp>
      </p:grpSp>
      <p:sp>
        <p:nvSpPr>
          <p:cNvPr id="322" name="Google Shape;322;p14"/>
          <p:cNvSpPr txBox="1"/>
          <p:nvPr/>
        </p:nvSpPr>
        <p:spPr>
          <a:xfrm>
            <a:off x="2842140" y="4396231"/>
            <a:ext cx="31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OR</a:t>
            </a:r>
            <a:endParaRPr b="0" i="0" sz="700" u="none" cap="none" strike="noStrike">
              <a:solidFill>
                <a:srgbClr val="000000"/>
              </a:solidFill>
              <a:latin typeface="Arial"/>
              <a:ea typeface="Arial"/>
              <a:cs typeface="Arial"/>
              <a:sym typeface="Arial"/>
            </a:endParaRPr>
          </a:p>
        </p:txBody>
      </p:sp>
      <p:pic>
        <p:nvPicPr>
          <p:cNvPr id="323" name="Google Shape;323;p14"/>
          <p:cNvPicPr preferRelativeResize="0"/>
          <p:nvPr/>
        </p:nvPicPr>
        <p:blipFill rotWithShape="1">
          <a:blip r:embed="rId4">
            <a:alphaModFix amt="90000"/>
          </a:blip>
          <a:srcRect b="0" l="29163" r="10641" t="0"/>
          <a:stretch/>
        </p:blipFill>
        <p:spPr>
          <a:xfrm>
            <a:off x="3082408" y="4357741"/>
            <a:ext cx="182581" cy="303296"/>
          </a:xfrm>
          <a:prstGeom prst="rect">
            <a:avLst/>
          </a:prstGeom>
          <a:noFill/>
          <a:ln>
            <a:noFill/>
          </a:ln>
        </p:spPr>
      </p:pic>
      <p:sp>
        <p:nvSpPr>
          <p:cNvPr id="324" name="Google Shape;324;p14"/>
          <p:cNvSpPr txBox="1"/>
          <p:nvPr/>
        </p:nvSpPr>
        <p:spPr>
          <a:xfrm>
            <a:off x="2974059" y="4606446"/>
            <a:ext cx="50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Arial"/>
                <a:ea typeface="Arial"/>
                <a:cs typeface="Arial"/>
                <a:sym typeface="Arial"/>
              </a:rPr>
              <a:t>Ubicación...</a:t>
            </a:r>
            <a:endParaRPr b="0" i="0" sz="700" u="none" cap="none" strike="noStrike">
              <a:solidFill>
                <a:srgbClr val="000000"/>
              </a:solidFill>
              <a:latin typeface="Arial"/>
              <a:ea typeface="Arial"/>
              <a:cs typeface="Arial"/>
              <a:sym typeface="Arial"/>
            </a:endParaRPr>
          </a:p>
        </p:txBody>
      </p:sp>
      <p:pic>
        <p:nvPicPr>
          <p:cNvPr id="325" name="Google Shape;325;p14"/>
          <p:cNvPicPr preferRelativeResize="0"/>
          <p:nvPr/>
        </p:nvPicPr>
        <p:blipFill rotWithShape="1">
          <a:blip r:embed="rId5">
            <a:alphaModFix/>
          </a:blip>
          <a:srcRect b="0" l="0" r="0" t="0"/>
          <a:stretch/>
        </p:blipFill>
        <p:spPr>
          <a:xfrm>
            <a:off x="4571988" y="2401700"/>
            <a:ext cx="2105025" cy="186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5"/>
          <p:cNvSpPr txBox="1"/>
          <p:nvPr/>
        </p:nvSpPr>
        <p:spPr>
          <a:xfrm>
            <a:off x="644475" y="461225"/>
            <a:ext cx="76995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presentación</a:t>
            </a:r>
            <a:endParaRPr b="1" i="0" sz="2700" u="none" cap="none" strike="noStrike">
              <a:solidFill>
                <a:srgbClr val="E83464"/>
              </a:solidFill>
              <a:latin typeface="Arial"/>
              <a:ea typeface="Arial"/>
              <a:cs typeface="Arial"/>
              <a:sym typeface="Arial"/>
            </a:endParaRPr>
          </a:p>
        </p:txBody>
      </p:sp>
      <p:sp>
        <p:nvSpPr>
          <p:cNvPr id="331" name="Google Shape;331;p15"/>
          <p:cNvSpPr txBox="1"/>
          <p:nvPr/>
        </p:nvSpPr>
        <p:spPr>
          <a:xfrm>
            <a:off x="644475" y="1623725"/>
            <a:ext cx="52428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 sz="1500" u="none" cap="none" strike="noStrike">
                <a:solidFill>
                  <a:srgbClr val="3D63AB"/>
                </a:solidFill>
                <a:latin typeface="Arial"/>
                <a:ea typeface="Arial"/>
                <a:cs typeface="Arial"/>
                <a:sym typeface="Arial"/>
              </a:rPr>
              <a:t>Capa que contiene todos los componentes encargados de representar la información de la app a los usuarios. Principalmente, dividida en 3 grandes grupos:</a:t>
            </a:r>
            <a:endParaRPr b="0" i="0" sz="1500" u="none" cap="none" strike="noStrike">
              <a:solidFill>
                <a:srgbClr val="3D63AB"/>
              </a:solidFill>
              <a:latin typeface="Arial"/>
              <a:ea typeface="Arial"/>
              <a:cs typeface="Arial"/>
              <a:sym typeface="Arial"/>
            </a:endParaRPr>
          </a:p>
        </p:txBody>
      </p:sp>
      <p:sp>
        <p:nvSpPr>
          <p:cNvPr id="332" name="Google Shape;332;p15"/>
          <p:cNvSpPr/>
          <p:nvPr/>
        </p:nvSpPr>
        <p:spPr>
          <a:xfrm>
            <a:off x="520550" y="2692000"/>
            <a:ext cx="24393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Pages: Contiene los ficheros que representan nuestras pantallas y dentro de estas carpetas también podemos tener una subcarpeta llamada Widgets que contiene los elementos que componen nuestra pantalla</a:t>
            </a:r>
            <a:endParaRPr b="0" i="0" sz="900" u="none" cap="none" strike="noStrike">
              <a:solidFill>
                <a:srgbClr val="3D63AB"/>
              </a:solidFill>
              <a:latin typeface="Arial"/>
              <a:ea typeface="Arial"/>
              <a:cs typeface="Arial"/>
              <a:sym typeface="Arial"/>
            </a:endParaRPr>
          </a:p>
        </p:txBody>
      </p:sp>
      <p:sp>
        <p:nvSpPr>
          <p:cNvPr id="333" name="Google Shape;333;p15"/>
          <p:cNvSpPr/>
          <p:nvPr/>
        </p:nvSpPr>
        <p:spPr>
          <a:xfrm>
            <a:off x="3321525" y="2692000"/>
            <a:ext cx="2379600" cy="89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Widgets: Carpeta que contiene los componentes que se usan a través de toda la aplicación. Esta forma de trabajar está aconsejada por el equipo de Flutter, crear Widgets independiente y reusables.</a:t>
            </a:r>
            <a:endParaRPr b="0" i="0" sz="1200" u="none" cap="none" strike="noStrike">
              <a:solidFill>
                <a:srgbClr val="000000"/>
              </a:solidFill>
              <a:latin typeface="Arial"/>
              <a:ea typeface="Arial"/>
              <a:cs typeface="Arial"/>
              <a:sym typeface="Arial"/>
            </a:endParaRPr>
          </a:p>
        </p:txBody>
      </p:sp>
      <p:sp>
        <p:nvSpPr>
          <p:cNvPr id="334" name="Google Shape;334;p15"/>
          <p:cNvSpPr/>
          <p:nvPr/>
        </p:nvSpPr>
        <p:spPr>
          <a:xfrm>
            <a:off x="1945850" y="3767775"/>
            <a:ext cx="2379600" cy="97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3D63AB"/>
                </a:solidFill>
                <a:latin typeface="Arial"/>
                <a:ea typeface="Arial"/>
                <a:cs typeface="Arial"/>
                <a:sym typeface="Arial"/>
              </a:rPr>
              <a:t>Theme: En esta carpeta nos encargamos de guardar todos los archivos y configuraciones relacionados al tema de la aplicación, como puede ser la fuente y la distribución de colores en Dark y Light Mode.</a:t>
            </a:r>
            <a:endParaRPr b="0" i="0" sz="900" u="none" cap="none" strike="noStrike">
              <a:solidFill>
                <a:srgbClr val="000000"/>
              </a:solidFill>
              <a:latin typeface="Arial"/>
              <a:ea typeface="Arial"/>
              <a:cs typeface="Arial"/>
              <a:sym typeface="Arial"/>
            </a:endParaRPr>
          </a:p>
        </p:txBody>
      </p:sp>
      <p:pic>
        <p:nvPicPr>
          <p:cNvPr id="335" name="Google Shape;335;p15"/>
          <p:cNvPicPr preferRelativeResize="0"/>
          <p:nvPr/>
        </p:nvPicPr>
        <p:blipFill rotWithShape="1">
          <a:blip r:embed="rId4">
            <a:alphaModFix/>
          </a:blip>
          <a:srcRect b="0" l="0" r="0" t="0"/>
          <a:stretch/>
        </p:blipFill>
        <p:spPr>
          <a:xfrm>
            <a:off x="5996900" y="2048425"/>
            <a:ext cx="2060811" cy="125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16"/>
          <p:cNvSpPr txBox="1"/>
          <p:nvPr/>
        </p:nvSpPr>
        <p:spPr>
          <a:xfrm>
            <a:off x="800100" y="333950"/>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Dominio</a:t>
            </a:r>
            <a:endParaRPr b="1" i="0" sz="2700" u="none" cap="none" strike="noStrike">
              <a:solidFill>
                <a:srgbClr val="E83464"/>
              </a:solidFill>
              <a:latin typeface="Arial"/>
              <a:ea typeface="Arial"/>
              <a:cs typeface="Arial"/>
              <a:sym typeface="Arial"/>
            </a:endParaRPr>
          </a:p>
        </p:txBody>
      </p:sp>
      <p:sp>
        <p:nvSpPr>
          <p:cNvPr id="341" name="Google Shape;341;p16"/>
          <p:cNvSpPr txBox="1"/>
          <p:nvPr/>
        </p:nvSpPr>
        <p:spPr>
          <a:xfrm>
            <a:off x="669175" y="1496438"/>
            <a:ext cx="53877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3D63AB"/>
                </a:solidFill>
                <a:latin typeface="Arial"/>
                <a:ea typeface="Arial"/>
                <a:cs typeface="Arial"/>
                <a:sym typeface="Arial"/>
              </a:rPr>
              <a:t>La capa dominio define la lógica empresarial de la aplicación. Es un módulo que es independiente de la plataforma de desarrollo, es decir, está escrito exclusivamente en el lenguaje de programación y no contiene ningún elemento de la plataforma. En el caso de Flutter, Domain se escribiría puramente Dart sin ningún elemento Flutter.</a:t>
            </a:r>
            <a:endParaRPr b="0" i="0" sz="1300" u="none" cap="none" strike="noStrike">
              <a:solidFill>
                <a:srgbClr val="3D63AB"/>
              </a:solidFill>
              <a:latin typeface="Arial"/>
              <a:ea typeface="Arial"/>
              <a:cs typeface="Arial"/>
              <a:sym typeface="Arial"/>
            </a:endParaRPr>
          </a:p>
        </p:txBody>
      </p:sp>
      <p:sp>
        <p:nvSpPr>
          <p:cNvPr id="342" name="Google Shape;342;p16"/>
          <p:cNvSpPr/>
          <p:nvPr/>
        </p:nvSpPr>
        <p:spPr>
          <a:xfrm>
            <a:off x="549675" y="2865787"/>
            <a:ext cx="2674500" cy="1060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Models</a:t>
            </a:r>
            <a:r>
              <a:rPr b="0" i="0" lang="es" sz="1100" u="none" cap="none" strike="noStrike">
                <a:solidFill>
                  <a:srgbClr val="3D63AB"/>
                </a:solidFill>
                <a:latin typeface="Arial"/>
                <a:ea typeface="Arial"/>
                <a:cs typeface="Arial"/>
                <a:sym typeface="Arial"/>
              </a:rPr>
              <a:t>: Son los archivos en los que estableceremos las clases que representan los datos de nuestros objetos dentro de nuestra aplicación.</a:t>
            </a:r>
            <a:endParaRPr b="0" i="0" sz="1100" u="none" cap="none" strike="noStrike">
              <a:solidFill>
                <a:srgbClr val="3D63AB"/>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3382375" y="2784725"/>
            <a:ext cx="2674500" cy="10944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Use cases</a:t>
            </a:r>
            <a:r>
              <a:rPr b="0" i="0" lang="es" sz="1100" u="none" cap="none" strike="noStrike">
                <a:solidFill>
                  <a:srgbClr val="3D63AB"/>
                </a:solidFill>
                <a:latin typeface="Arial"/>
                <a:ea typeface="Arial"/>
                <a:cs typeface="Arial"/>
                <a:sym typeface="Arial"/>
              </a:rPr>
              <a:t>: En esta carpeta encontraremos todos los archivos que contienen la lógica de negocio de nuestra app, comprendiendo procesado y administración de datos.</a:t>
            </a:r>
            <a:endParaRPr b="0" i="0" sz="1100" u="none" cap="none" strike="noStrike">
              <a:solidFill>
                <a:srgbClr val="3D63AB"/>
              </a:solidFill>
              <a:latin typeface="Arial"/>
              <a:ea typeface="Arial"/>
              <a:cs typeface="Arial"/>
              <a:sym typeface="Arial"/>
            </a:endParaRPr>
          </a:p>
        </p:txBody>
      </p:sp>
      <p:sp>
        <p:nvSpPr>
          <p:cNvPr id="344" name="Google Shape;344;p16"/>
          <p:cNvSpPr/>
          <p:nvPr/>
        </p:nvSpPr>
        <p:spPr>
          <a:xfrm>
            <a:off x="591375" y="3968425"/>
            <a:ext cx="2591100" cy="1060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Repositories</a:t>
            </a:r>
            <a:r>
              <a:rPr b="0" i="0" lang="es" sz="1100" u="none" cap="none" strike="noStrike">
                <a:solidFill>
                  <a:srgbClr val="3D63AB"/>
                </a:solidFill>
                <a:latin typeface="Arial"/>
                <a:ea typeface="Arial"/>
                <a:cs typeface="Arial"/>
                <a:sym typeface="Arial"/>
              </a:rPr>
              <a:t>. Los archivos dentro de esta carpeta son clases abstractas que hacen uso de los servicios que obtienen información externa y a su vez preparan estos datos para su uso.</a:t>
            </a:r>
            <a:endParaRPr b="0" i="0" sz="1100" u="none" cap="none" strike="noStrike">
              <a:solidFill>
                <a:srgbClr val="3D63AB"/>
              </a:solidFill>
              <a:latin typeface="Arial"/>
              <a:ea typeface="Arial"/>
              <a:cs typeface="Arial"/>
              <a:sym typeface="Arial"/>
            </a:endParaRPr>
          </a:p>
        </p:txBody>
      </p:sp>
      <p:pic>
        <p:nvPicPr>
          <p:cNvPr id="345" name="Google Shape;345;p16"/>
          <p:cNvPicPr preferRelativeResize="0"/>
          <p:nvPr/>
        </p:nvPicPr>
        <p:blipFill rotWithShape="1">
          <a:blip r:embed="rId4">
            <a:alphaModFix/>
          </a:blip>
          <a:srcRect b="0" l="0" r="0" t="0"/>
          <a:stretch/>
        </p:blipFill>
        <p:spPr>
          <a:xfrm>
            <a:off x="6215073" y="2022800"/>
            <a:ext cx="2215700" cy="1565000"/>
          </a:xfrm>
          <a:prstGeom prst="rect">
            <a:avLst/>
          </a:prstGeom>
          <a:noFill/>
          <a:ln>
            <a:noFill/>
          </a:ln>
        </p:spPr>
      </p:pic>
      <p:sp>
        <p:nvSpPr>
          <p:cNvPr id="346" name="Google Shape;346;p16"/>
          <p:cNvSpPr/>
          <p:nvPr/>
        </p:nvSpPr>
        <p:spPr>
          <a:xfrm>
            <a:off x="3276625" y="4032775"/>
            <a:ext cx="2391900" cy="9318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3D63AB"/>
                </a:solidFill>
                <a:latin typeface="Arial"/>
                <a:ea typeface="Arial"/>
                <a:cs typeface="Arial"/>
                <a:sym typeface="Arial"/>
              </a:rPr>
              <a:t>Servicios</a:t>
            </a:r>
            <a:r>
              <a:rPr b="0" i="0" lang="es" sz="1100" u="none" cap="none" strike="noStrike">
                <a:solidFill>
                  <a:srgbClr val="3D63AB"/>
                </a:solidFill>
                <a:latin typeface="Arial"/>
                <a:ea typeface="Arial"/>
                <a:cs typeface="Arial"/>
                <a:sym typeface="Arial"/>
              </a:rPr>
              <a:t>. Clases abstractas que definen el código que interactúa directamente con servicios externos a nuestra aplicación.</a:t>
            </a:r>
            <a:endParaRPr b="0" i="0" sz="1100" u="none" cap="none" strike="noStrike">
              <a:solidFill>
                <a:srgbClr val="3D63A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17"/>
          <p:cNvSpPr txBox="1"/>
          <p:nvPr/>
        </p:nvSpPr>
        <p:spPr>
          <a:xfrm>
            <a:off x="881850" y="337925"/>
            <a:ext cx="7543800" cy="11625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700"/>
              <a:buFont typeface="Arial"/>
              <a:buNone/>
            </a:pPr>
            <a:r>
              <a:rPr b="1" lang="es" sz="2700">
                <a:solidFill>
                  <a:srgbClr val="E83464"/>
                </a:solidFill>
              </a:rPr>
              <a:t>Capa de Datos</a:t>
            </a:r>
            <a:endParaRPr b="1" i="0" sz="2700" u="none" cap="none" strike="noStrike">
              <a:solidFill>
                <a:srgbClr val="E83464"/>
              </a:solidFill>
              <a:latin typeface="Arial"/>
              <a:ea typeface="Arial"/>
              <a:cs typeface="Arial"/>
              <a:sym typeface="Arial"/>
            </a:endParaRPr>
          </a:p>
        </p:txBody>
      </p:sp>
      <p:sp>
        <p:nvSpPr>
          <p:cNvPr id="352" name="Google Shape;352;p17"/>
          <p:cNvSpPr txBox="1"/>
          <p:nvPr/>
        </p:nvSpPr>
        <p:spPr>
          <a:xfrm>
            <a:off x="1022900" y="1500425"/>
            <a:ext cx="46230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D63AB"/>
                </a:solidFill>
                <a:latin typeface="Arial"/>
                <a:ea typeface="Arial"/>
                <a:cs typeface="Arial"/>
                <a:sym typeface="Arial"/>
              </a:rPr>
              <a:t>La  capa de datos  contiene las implementaciones de las clases abstractas definidas en la capa de dominio: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una es generalmente para obtener datos remotos (API) y la otra para almacenar en caché esos datos. </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El repositorio es donde usted decide si devuelve datos nuevos o almacenados en caché, cuándo almacenarlos en caché, etc.</a:t>
            </a:r>
            <a:endParaRPr b="0" i="0" sz="1400" u="none" cap="none" strike="noStrike">
              <a:solidFill>
                <a:srgbClr val="3D63AB"/>
              </a:solidFill>
              <a:latin typeface="Arial"/>
              <a:ea typeface="Arial"/>
              <a:cs typeface="Arial"/>
              <a:sym typeface="Arial"/>
            </a:endParaRPr>
          </a:p>
          <a:p>
            <a:pPr indent="-317500" lvl="0" marL="457200" marR="0" rtl="0" algn="l">
              <a:lnSpc>
                <a:spcPct val="100000"/>
              </a:lnSpc>
              <a:spcBef>
                <a:spcPts val="0"/>
              </a:spcBef>
              <a:spcAft>
                <a:spcPts val="0"/>
              </a:spcAft>
              <a:buClr>
                <a:srgbClr val="3D63AB"/>
              </a:buClr>
              <a:buSzPts val="1400"/>
              <a:buFont typeface="Arial"/>
              <a:buChar char="●"/>
            </a:pPr>
            <a:r>
              <a:rPr b="0" i="0" lang="es" sz="1400" u="none" cap="none" strike="noStrike">
                <a:solidFill>
                  <a:srgbClr val="3D63AB"/>
                </a:solidFill>
                <a:latin typeface="Arial"/>
                <a:ea typeface="Arial"/>
                <a:cs typeface="Arial"/>
                <a:sym typeface="Arial"/>
              </a:rPr>
              <a:t>las fuentes de datos  no devuelven Entidades  sino  Modelos . La razón detrás de esto es que la transformación de datos sin procesar (por ejemplo, JSON) en objetos Dart requiere algún código de conversión JSON.</a:t>
            </a:r>
            <a:endParaRPr b="0" i="0" sz="1400" u="none" cap="none" strike="noStrike">
              <a:solidFill>
                <a:srgbClr val="3D63AB"/>
              </a:solidFill>
              <a:latin typeface="Arial"/>
              <a:ea typeface="Arial"/>
              <a:cs typeface="Arial"/>
              <a:sym typeface="Arial"/>
            </a:endParaRPr>
          </a:p>
        </p:txBody>
      </p:sp>
      <p:pic>
        <p:nvPicPr>
          <p:cNvPr id="353" name="Google Shape;353;p17"/>
          <p:cNvPicPr preferRelativeResize="0"/>
          <p:nvPr/>
        </p:nvPicPr>
        <p:blipFill rotWithShape="1">
          <a:blip r:embed="rId4">
            <a:alphaModFix/>
          </a:blip>
          <a:srcRect b="0" l="0" r="0" t="0"/>
          <a:stretch/>
        </p:blipFill>
        <p:spPr>
          <a:xfrm>
            <a:off x="5865399" y="2152224"/>
            <a:ext cx="2560250" cy="97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gf649935dd7_0_1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62" name="Shape 362"/>
        <p:cNvGrpSpPr/>
        <p:nvPr/>
      </p:nvGrpSpPr>
      <p:grpSpPr>
        <a:xfrm>
          <a:off x="0" y="0"/>
          <a:ext cx="0" cy="0"/>
          <a:chOff x="0" y="0"/>
          <a:chExt cx="0" cy="0"/>
        </a:xfrm>
      </p:grpSpPr>
      <p:sp>
        <p:nvSpPr>
          <p:cNvPr id="363" name="Google Shape;363;p1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Git</a:t>
            </a:r>
            <a:endParaRPr b="1" i="0" sz="3000" u="none" cap="none" strike="noStrike">
              <a:solidFill>
                <a:srgbClr val="E83464"/>
              </a:solidFill>
              <a:latin typeface="Arial"/>
              <a:ea typeface="Arial"/>
              <a:cs typeface="Arial"/>
              <a:sym typeface="Arial"/>
            </a:endParaRPr>
          </a:p>
        </p:txBody>
      </p:sp>
      <p:sp>
        <p:nvSpPr>
          <p:cNvPr id="364" name="Google Shape;364;p18"/>
          <p:cNvSpPr txBox="1"/>
          <p:nvPr/>
        </p:nvSpPr>
        <p:spPr>
          <a:xfrm>
            <a:off x="4900475" y="2607300"/>
            <a:ext cx="3354000" cy="1859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pull </a:t>
            </a:r>
            <a:r>
              <a:rPr b="0" i="0" lang="es" sz="1400" u="none" cap="none" strike="noStrike">
                <a:solidFill>
                  <a:srgbClr val="3C63AB"/>
                </a:solidFill>
                <a:latin typeface="Arial"/>
                <a:ea typeface="Arial"/>
                <a:cs typeface="Arial"/>
                <a:sym typeface="Arial"/>
              </a:rPr>
              <a:t>se emplea para extraer y descargar contenido desde un repositorio remoto y actualizar al instante el repositorio local para reflejar ese contenido.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63464"/>
                </a:solidFill>
                <a:latin typeface="Courier New"/>
                <a:ea typeface="Courier New"/>
                <a:cs typeface="Courier New"/>
                <a:sym typeface="Courier New"/>
              </a:rPr>
              <a:t>git pull &lt;remote&gt;</a:t>
            </a:r>
            <a:endParaRPr b="1" i="0" sz="1400" u="none" cap="none" strike="noStrike">
              <a:solidFill>
                <a:srgbClr val="E63464"/>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365" name="Google Shape;365;p18"/>
          <p:cNvSpPr txBox="1"/>
          <p:nvPr/>
        </p:nvSpPr>
        <p:spPr>
          <a:xfrm>
            <a:off x="959850" y="2536200"/>
            <a:ext cx="3509700" cy="1930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El comando </a:t>
            </a:r>
            <a:r>
              <a:rPr b="1" i="0" lang="es" sz="1400" u="none" cap="none" strike="noStrike">
                <a:solidFill>
                  <a:srgbClr val="3C63AB"/>
                </a:solidFill>
                <a:latin typeface="Arial"/>
                <a:ea typeface="Arial"/>
                <a:cs typeface="Arial"/>
                <a:sym typeface="Arial"/>
              </a:rPr>
              <a:t>git push</a:t>
            </a:r>
            <a:r>
              <a:rPr b="0" i="0" lang="es" sz="1400" u="none" cap="none" strike="noStrike">
                <a:solidFill>
                  <a:srgbClr val="3C63AB"/>
                </a:solidFill>
                <a:latin typeface="Arial"/>
                <a:ea typeface="Arial"/>
                <a:cs typeface="Arial"/>
                <a:sym typeface="Arial"/>
              </a:rPr>
              <a:t> se suele usar para publicar y cargar cambios locales a un repositorio central. Después de modificar el repositorio local, se ejecuta un comando push para compartir las modificaciones con miembros remotos del equipo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E83464"/>
                </a:solidFill>
                <a:latin typeface="Courier New"/>
                <a:ea typeface="Courier New"/>
                <a:cs typeface="Courier New"/>
                <a:sym typeface="Courier New"/>
              </a:rPr>
              <a:t>git push &lt;remote&gt; &lt;branch&gt;</a:t>
            </a:r>
            <a:endParaRPr b="1" i="0" sz="1200" u="none" cap="none" strike="noStrike">
              <a:solidFill>
                <a:srgbClr val="E83464"/>
              </a:solidFill>
            </a:endParaRPr>
          </a:p>
        </p:txBody>
      </p:sp>
      <p:sp>
        <p:nvSpPr>
          <p:cNvPr id="366" name="Google Shape;366;p18"/>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Git es el software de control de versiones más utilizado. Entre otras muchas cosas, Git te permite subir y actualizar el código de tu proyecto a la nube y tener acceso a él posteriormente. A continuación los principales comandos que se usarán durante el ciclo: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70" name="Shape 370"/>
        <p:cNvGrpSpPr/>
        <p:nvPr/>
      </p:nvGrpSpPr>
      <p:grpSpPr>
        <a:xfrm>
          <a:off x="0" y="0"/>
          <a:ext cx="0" cy="0"/>
          <a:chOff x="0" y="0"/>
          <a:chExt cx="0" cy="0"/>
        </a:xfrm>
      </p:grpSpPr>
      <p:sp>
        <p:nvSpPr>
          <p:cNvPr id="371" name="Google Shape;371;ge86bf03010_0_0"/>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rPr>
              <a:t>GitHub Desktop</a:t>
            </a:r>
            <a:endParaRPr b="1" i="0" sz="3000" u="none" cap="none" strike="noStrike">
              <a:solidFill>
                <a:srgbClr val="E83464"/>
              </a:solidFill>
            </a:endParaRPr>
          </a:p>
        </p:txBody>
      </p:sp>
      <p:sp>
        <p:nvSpPr>
          <p:cNvPr id="372" name="Google Shape;372;ge86bf03010_0_0"/>
          <p:cNvSpPr txBox="1"/>
          <p:nvPr/>
        </p:nvSpPr>
        <p:spPr>
          <a:xfrm>
            <a:off x="766375" y="2571750"/>
            <a:ext cx="3509700" cy="2318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3C63AB"/>
              </a:buClr>
              <a:buSzPts val="1400"/>
              <a:buFont typeface="Arial"/>
              <a:buAutoNum type="arabicPeriod"/>
            </a:pPr>
            <a:r>
              <a:rPr b="0" i="0" lang="es" sz="1400" u="sng" cap="none" strike="noStrike">
                <a:solidFill>
                  <a:schemeClr val="hlink"/>
                </a:solidFill>
                <a:latin typeface="Arial"/>
                <a:ea typeface="Arial"/>
                <a:cs typeface="Arial"/>
                <a:sym typeface="Arial"/>
                <a:hlinkClick r:id="rId5"/>
              </a:rPr>
              <a:t>Visita la página de descargas para GitHub Desktop </a:t>
            </a:r>
            <a:r>
              <a:rPr b="0" i="0" lang="es" sz="1400" u="none" cap="none" strike="noStrike">
                <a:solidFill>
                  <a:srgbClr val="3C63AB"/>
                </a:solidFill>
                <a:latin typeface="Arial"/>
                <a:ea typeface="Arial"/>
                <a:cs typeface="Arial"/>
                <a:sym typeface="Arial"/>
              </a:rPr>
              <a:t>.</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Da clic en Descargar para Windows.</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En la carpeta Download de tu computadora, da doble clic en el archivo de configuración de GitHub Desktop.</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AutoNum type="arabicPeriod"/>
            </a:pPr>
            <a:r>
              <a:rPr b="0" i="0" lang="es" sz="1400" u="none" cap="none" strike="noStrike">
                <a:solidFill>
                  <a:srgbClr val="3C63AB"/>
                </a:solidFill>
                <a:latin typeface="Arial"/>
                <a:ea typeface="Arial"/>
                <a:cs typeface="Arial"/>
                <a:sym typeface="Arial"/>
              </a:rPr>
              <a:t>GitHub Desktop se lanzará después de que se complete la instalación.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p:txBody>
      </p:sp>
      <p:sp>
        <p:nvSpPr>
          <p:cNvPr id="373" name="Google Shape;373;ge86bf03010_0_0"/>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este ciclo se trabajará con GitHub Desktop  el cual  es una aplicación que te habilita para interactuar con GitHub utilizando una GUI en lugar de la línea de comandos o de un navegador web.</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86bf03010_0_0"/>
          <p:cNvPicPr preferRelativeResize="0"/>
          <p:nvPr/>
        </p:nvPicPr>
        <p:blipFill rotWithShape="1">
          <a:blip r:embed="rId6">
            <a:alphaModFix/>
          </a:blip>
          <a:srcRect b="9933" l="0" r="0" t="11031"/>
          <a:stretch/>
        </p:blipFill>
        <p:spPr>
          <a:xfrm>
            <a:off x="4794925" y="2223375"/>
            <a:ext cx="3509701" cy="15594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f649935dd7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300">
                <a:solidFill>
                  <a:srgbClr val="E83464"/>
                </a:solidFill>
              </a:rPr>
              <a:t>Programación móvil:</a:t>
            </a:r>
            <a:br>
              <a:rPr b="1" lang="es" sz="4300">
                <a:solidFill>
                  <a:srgbClr val="E83464"/>
                </a:solidFill>
              </a:rPr>
            </a:br>
            <a:r>
              <a:rPr b="1" lang="es" sz="4300">
                <a:solidFill>
                  <a:srgbClr val="E83464"/>
                </a:solidFill>
              </a:rPr>
              <a:t>Flutter</a:t>
            </a:r>
            <a:endParaRPr b="1" sz="43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gf649935dd7_0_1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¿Por qué Flutter?</a:t>
            </a:r>
            <a:endParaRPr b="1" i="0" sz="3000" u="none" cap="none" strike="noStrike">
              <a:solidFill>
                <a:srgbClr val="E83464"/>
              </a:solidFill>
              <a:latin typeface="Arial"/>
              <a:ea typeface="Arial"/>
              <a:cs typeface="Arial"/>
              <a:sym typeface="Arial"/>
            </a:endParaRPr>
          </a:p>
        </p:txBody>
      </p:sp>
      <p:sp>
        <p:nvSpPr>
          <p:cNvPr id="385" name="Google Shape;385;gf649935dd7_0_14"/>
          <p:cNvSpPr txBox="1"/>
          <p:nvPr/>
        </p:nvSpPr>
        <p:spPr>
          <a:xfrm>
            <a:off x="867575" y="1623625"/>
            <a:ext cx="7603800" cy="98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lang="es">
                <a:solidFill>
                  <a:srgbClr val="3C63AB"/>
                </a:solidFill>
              </a:rPr>
              <a:t>React Native es un proyecto iniciado por Facebook internamente que abrieron en 2015. Flutter es un proyecto iniciado por Google que han estado promoviendo fuertemente desde I/O 2017</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6" name="Google Shape;386;gf649935dd7_0_14"/>
          <p:cNvPicPr preferRelativeResize="0"/>
          <p:nvPr/>
        </p:nvPicPr>
        <p:blipFill>
          <a:blip r:embed="rId4">
            <a:alphaModFix/>
          </a:blip>
          <a:stretch>
            <a:fillRect/>
          </a:stretch>
        </p:blipFill>
        <p:spPr>
          <a:xfrm>
            <a:off x="993275" y="2458450"/>
            <a:ext cx="4475231" cy="2226875"/>
          </a:xfrm>
          <a:prstGeom prst="rect">
            <a:avLst/>
          </a:prstGeom>
          <a:noFill/>
          <a:ln>
            <a:noFill/>
          </a:ln>
        </p:spPr>
      </p:pic>
      <p:sp>
        <p:nvSpPr>
          <p:cNvPr id="387" name="Google Shape;387;gf649935dd7_0_14"/>
          <p:cNvSpPr txBox="1"/>
          <p:nvPr/>
        </p:nvSpPr>
        <p:spPr>
          <a:xfrm flipH="1">
            <a:off x="993275" y="4685325"/>
            <a:ext cx="5197200" cy="2613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Clr>
                <a:srgbClr val="000000"/>
              </a:buClr>
              <a:buFont typeface="Arial"/>
              <a:buNone/>
            </a:pPr>
            <a:r>
              <a:rPr lang="es" sz="1000"/>
              <a:t>https://moovx.mobi/whats-best-in-2020-flutter-vs-react-native/</a:t>
            </a:r>
            <a:endParaRPr sz="1000"/>
          </a:p>
          <a:p>
            <a:pPr indent="0" lvl="0" marL="0" marR="0" rtl="0" algn="l">
              <a:lnSpc>
                <a:spcPct val="90000"/>
              </a:lnSpc>
              <a:spcBef>
                <a:spcPts val="0"/>
              </a:spcBef>
              <a:spcAft>
                <a:spcPts val="0"/>
              </a:spcAft>
              <a:buClr>
                <a:srgbClr val="000000"/>
              </a:buClr>
              <a:buSzPts val="1600"/>
              <a:buFont typeface="Arial"/>
              <a:buNone/>
            </a:pPr>
            <a:r>
              <a:t/>
            </a:r>
            <a:endParaRPr>
              <a:solidFill>
                <a:srgbClr val="3C63A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0890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Entender los aspectos a tener en cuenta a la hora de enfrentar un proyecto de programación móvil.</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Explicar las diferentes metodologías existentes para el desarrollo de software, en particular metodologías ágiles. Entender los conceptos básicos de Flutter.</a:t>
            </a:r>
            <a:endParaRPr>
              <a:solidFill>
                <a:srgbClr val="3D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latin typeface="Arial"/>
                <a:ea typeface="Arial"/>
                <a:cs typeface="Arial"/>
                <a:sym typeface="Arial"/>
              </a:rPr>
              <a:t>Crear un ambiente de programación para el desarrollo de aplicaciones móviles para Android en Flutter.</a:t>
            </a:r>
            <a:endParaRPr>
              <a:solidFill>
                <a:srgbClr val="3D63AB"/>
              </a:solidFill>
              <a:highlight>
                <a:srgbClr val="FFFFFF"/>
              </a:highlight>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1" name="Shape 391"/>
        <p:cNvGrpSpPr/>
        <p:nvPr/>
      </p:nvGrpSpPr>
      <p:grpSpPr>
        <a:xfrm>
          <a:off x="0" y="0"/>
          <a:ext cx="0" cy="0"/>
          <a:chOff x="0" y="0"/>
          <a:chExt cx="0" cy="0"/>
        </a:xfrm>
      </p:grpSpPr>
      <p:pic>
        <p:nvPicPr>
          <p:cNvPr id="392" name="Google Shape;392;p19"/>
          <p:cNvPicPr preferRelativeResize="0"/>
          <p:nvPr/>
        </p:nvPicPr>
        <p:blipFill rotWithShape="1">
          <a:blip r:embed="rId4">
            <a:alphaModFix/>
          </a:blip>
          <a:srcRect b="0" l="0" r="0" t="0"/>
          <a:stretch/>
        </p:blipFill>
        <p:spPr>
          <a:xfrm>
            <a:off x="152400" y="1647000"/>
            <a:ext cx="2276825" cy="1700100"/>
          </a:xfrm>
          <a:prstGeom prst="rect">
            <a:avLst/>
          </a:prstGeom>
          <a:noFill/>
          <a:ln>
            <a:noFill/>
          </a:ln>
        </p:spPr>
      </p:pic>
      <p:sp>
        <p:nvSpPr>
          <p:cNvPr id="393" name="Google Shape;393;p19"/>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sp>
        <p:nvSpPr>
          <p:cNvPr id="394" name="Google Shape;394;p19"/>
          <p:cNvSpPr txBox="1"/>
          <p:nvPr/>
        </p:nvSpPr>
        <p:spPr>
          <a:xfrm>
            <a:off x="2218525" y="1697975"/>
            <a:ext cx="6252900" cy="2635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es un framework elaborado por Google y lanzado por primera vez como un proyecto de código abierto a fines de 2018 para desarrollar aplicaciones para diferentes plataformas. El kit de desarrollo proporciona una gran biblioteca de elementos estándar de las interfaces de usuario de Android e iOS, pero también se puede utilizar para desarrollar aplicaciones web de escritorio.</a:t>
            </a:r>
            <a:endParaRPr b="0" i="0" sz="14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rPr b="0" i="0" lang="es" sz="1400" u="none" cap="none" strike="noStrike">
                <a:solidFill>
                  <a:srgbClr val="375FA9"/>
                </a:solidFill>
                <a:latin typeface="Arial"/>
                <a:ea typeface="Arial"/>
                <a:cs typeface="Arial"/>
                <a:sym typeface="Arial"/>
              </a:rPr>
              <a:t>Flutter se usa principalmente para desarrollar aplicaciones de Android y iOS sin necesidad de escribir un código base propio para cada uno de estos sistemas, completamente diferentes entre sí</a:t>
            </a:r>
            <a:endParaRPr b="0" i="0" sz="14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4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gb85b88c02a_0_25"/>
          <p:cNvSpPr txBox="1"/>
          <p:nvPr/>
        </p:nvSpPr>
        <p:spPr>
          <a:xfrm>
            <a:off x="955728" y="6979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a:t>
            </a:r>
            <a:endParaRPr b="1" i="0" sz="3000" u="none" cap="none" strike="noStrike">
              <a:solidFill>
                <a:srgbClr val="E83464"/>
              </a:solidFill>
              <a:latin typeface="Arial"/>
              <a:ea typeface="Arial"/>
              <a:cs typeface="Arial"/>
              <a:sym typeface="Arial"/>
            </a:endParaRPr>
          </a:p>
        </p:txBody>
      </p:sp>
      <p:pic>
        <p:nvPicPr>
          <p:cNvPr id="400" name="Google Shape;400;gb85b88c02a_0_25"/>
          <p:cNvPicPr preferRelativeResize="0"/>
          <p:nvPr/>
        </p:nvPicPr>
        <p:blipFill rotWithShape="1">
          <a:blip r:embed="rId4">
            <a:alphaModFix/>
          </a:blip>
          <a:srcRect b="0" l="0" r="0" t="0"/>
          <a:stretch/>
        </p:blipFill>
        <p:spPr>
          <a:xfrm>
            <a:off x="3926100" y="1675950"/>
            <a:ext cx="4077900" cy="2281075"/>
          </a:xfrm>
          <a:prstGeom prst="rect">
            <a:avLst/>
          </a:prstGeom>
          <a:noFill/>
          <a:ln>
            <a:noFill/>
          </a:ln>
        </p:spPr>
      </p:pic>
      <p:sp>
        <p:nvSpPr>
          <p:cNvPr id="401" name="Google Shape;401;gb85b88c02a_0_25"/>
          <p:cNvSpPr txBox="1"/>
          <p:nvPr/>
        </p:nvSpPr>
        <p:spPr>
          <a:xfrm>
            <a:off x="1094625" y="1940700"/>
            <a:ext cx="2831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3D63AB"/>
                </a:solidFill>
                <a:latin typeface="Arial"/>
                <a:ea typeface="Arial"/>
                <a:cs typeface="Arial"/>
                <a:sym typeface="Arial"/>
              </a:rPr>
              <a:t>Flutter está siendo y será el futuro para programar en distintas plataformas, llámese Android, iOS, macOS, Linux, Mac, asistentes virtuales y más.</a:t>
            </a:r>
            <a:endParaRPr b="0" i="0" sz="1800" u="none" cap="none" strike="noStrike">
              <a:solidFill>
                <a:srgbClr val="3D63AB"/>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20"/>
          <p:cNvSpPr txBox="1"/>
          <p:nvPr/>
        </p:nvSpPr>
        <p:spPr>
          <a:xfrm>
            <a:off x="927525" y="299525"/>
            <a:ext cx="7543800" cy="10143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2800"/>
              <a:buFont typeface="Arial"/>
              <a:buNone/>
            </a:pPr>
            <a:r>
              <a:rPr b="1" i="0" lang="es" sz="2800" u="none" cap="none" strike="noStrike">
                <a:solidFill>
                  <a:srgbClr val="E83464"/>
                </a:solidFill>
                <a:latin typeface="Arial"/>
                <a:ea typeface="Arial"/>
                <a:cs typeface="Arial"/>
                <a:sym typeface="Arial"/>
              </a:rPr>
              <a:t>Flutter capas</a:t>
            </a:r>
            <a:endParaRPr b="1" i="0" sz="2800" u="none" cap="none" strike="noStrike">
              <a:solidFill>
                <a:srgbClr val="E83464"/>
              </a:solidFill>
              <a:latin typeface="Arial"/>
              <a:ea typeface="Arial"/>
              <a:cs typeface="Arial"/>
              <a:sym typeface="Arial"/>
            </a:endParaRPr>
          </a:p>
        </p:txBody>
      </p:sp>
      <p:pic>
        <p:nvPicPr>
          <p:cNvPr id="407" name="Google Shape;407;p20"/>
          <p:cNvPicPr preferRelativeResize="0"/>
          <p:nvPr/>
        </p:nvPicPr>
        <p:blipFill rotWithShape="1">
          <a:blip r:embed="rId4">
            <a:alphaModFix/>
          </a:blip>
          <a:srcRect b="0" l="0" r="0" t="0"/>
          <a:stretch/>
        </p:blipFill>
        <p:spPr>
          <a:xfrm>
            <a:off x="1053625" y="1288225"/>
            <a:ext cx="4260925" cy="3647502"/>
          </a:xfrm>
          <a:prstGeom prst="rect">
            <a:avLst/>
          </a:prstGeom>
          <a:noFill/>
          <a:ln>
            <a:noFill/>
          </a:ln>
        </p:spPr>
      </p:pic>
      <p:sp>
        <p:nvSpPr>
          <p:cNvPr id="408" name="Google Shape;408;p20"/>
          <p:cNvSpPr/>
          <p:nvPr/>
        </p:nvSpPr>
        <p:spPr>
          <a:xfrm>
            <a:off x="5494575" y="3794975"/>
            <a:ext cx="2976900" cy="1101600"/>
          </a:xfrm>
          <a:prstGeom prst="roundRect">
            <a:avLst>
              <a:gd fmla="val 16667" name="adj"/>
            </a:avLst>
          </a:prstGeom>
          <a:solidFill>
            <a:srgbClr val="F1C23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 Un embebedor específico de la plataforma proporciona un punto de entrada, se coordina con el sistema operativo subyacente para acceder a servicios como superficies de representación, accesibilidad y entrada</a:t>
            </a:r>
            <a:endParaRPr b="0" i="0" sz="1100" u="none" cap="none" strike="noStrike">
              <a:solidFill>
                <a:srgbClr val="000000"/>
              </a:solidFill>
              <a:latin typeface="Arial"/>
              <a:ea typeface="Arial"/>
              <a:cs typeface="Arial"/>
              <a:sym typeface="Arial"/>
            </a:endParaRPr>
          </a:p>
        </p:txBody>
      </p:sp>
      <p:sp>
        <p:nvSpPr>
          <p:cNvPr id="409" name="Google Shape;409;p20"/>
          <p:cNvSpPr/>
          <p:nvPr/>
        </p:nvSpPr>
        <p:spPr>
          <a:xfrm>
            <a:off x="5494575" y="2651300"/>
            <a:ext cx="3018000" cy="1101600"/>
          </a:xfrm>
          <a:prstGeom prst="roundRect">
            <a:avLst>
              <a:gd fmla="val 16667"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El motor está escrito principalmente en C ++ y admite las primitivas necesarias para admitir todas las aplicaciones de Flutter, es responsable de rasterizar escenas compuestas siempre que sea necesario pintar un nuevo marco</a:t>
            </a:r>
            <a:endParaRPr b="0" i="0" sz="1100" u="none" cap="none" strike="noStrike">
              <a:solidFill>
                <a:srgbClr val="000000"/>
              </a:solidFill>
              <a:latin typeface="Arial"/>
              <a:ea typeface="Arial"/>
              <a:cs typeface="Arial"/>
              <a:sym typeface="Arial"/>
            </a:endParaRPr>
          </a:p>
        </p:txBody>
      </p:sp>
      <p:sp>
        <p:nvSpPr>
          <p:cNvPr id="410" name="Google Shape;410;p20"/>
          <p:cNvSpPr/>
          <p:nvPr/>
        </p:nvSpPr>
        <p:spPr>
          <a:xfrm>
            <a:off x="5453325" y="1400525"/>
            <a:ext cx="3100500" cy="1208700"/>
          </a:xfrm>
          <a:prstGeom prst="roundRect">
            <a:avLst>
              <a:gd fmla="val 16667" name="adj"/>
            </a:avLst>
          </a:prstGeom>
          <a:solidFill>
            <a:srgbClr val="38761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s" sz="1100" u="none" cap="none" strike="noStrike">
                <a:solidFill>
                  <a:schemeClr val="dk1"/>
                </a:solidFill>
                <a:latin typeface="Arial"/>
                <a:ea typeface="Arial"/>
                <a:cs typeface="Arial"/>
                <a:sym typeface="Arial"/>
              </a:rPr>
              <a:t>Los desarrolladores interactúan con Flutter a través del marco Flutter , que proporciona un marco moderno escrito en el lenguaje Dart. Incluye un amplio conjunto de bibliotecas de plataforma y diseño, compuesto por una serie de capas.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1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1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21"/>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a:t>
            </a:r>
            <a:r>
              <a:rPr b="1" lang="es" sz="3000">
                <a:solidFill>
                  <a:srgbClr val="E83464"/>
                </a:solidFill>
              </a:rPr>
              <a:t>o</a:t>
            </a:r>
            <a:r>
              <a:rPr b="1" i="0" lang="es" sz="3000" u="none" cap="none" strike="noStrike">
                <a:solidFill>
                  <a:srgbClr val="E83464"/>
                </a:solidFill>
                <a:latin typeface="Arial"/>
                <a:ea typeface="Arial"/>
                <a:cs typeface="Arial"/>
                <a:sym typeface="Arial"/>
              </a:rPr>
              <a:t>mo F</a:t>
            </a:r>
            <a:r>
              <a:rPr b="1" lang="es" sz="3000">
                <a:solidFill>
                  <a:srgbClr val="E83464"/>
                </a:solidFill>
              </a:rPr>
              <a:t>ramework</a:t>
            </a:r>
            <a:endParaRPr b="1" i="0" sz="3000" u="none" cap="none" strike="noStrike">
              <a:solidFill>
                <a:srgbClr val="E83464"/>
              </a:solidFill>
              <a:latin typeface="Arial"/>
              <a:ea typeface="Arial"/>
              <a:cs typeface="Arial"/>
              <a:sym typeface="Arial"/>
            </a:endParaRPr>
          </a:p>
        </p:txBody>
      </p:sp>
      <p:sp>
        <p:nvSpPr>
          <p:cNvPr id="416" name="Google Shape;416;p21"/>
          <p:cNvSpPr txBox="1"/>
          <p:nvPr/>
        </p:nvSpPr>
        <p:spPr>
          <a:xfrm>
            <a:off x="1043375" y="1494600"/>
            <a:ext cx="58767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Clases </a:t>
            </a:r>
            <a:r>
              <a:rPr b="1" i="0" lang="es" sz="1500" u="none" cap="none" strike="noStrike">
                <a:solidFill>
                  <a:srgbClr val="3C63AB"/>
                </a:solidFill>
                <a:latin typeface="Arial"/>
                <a:ea typeface="Arial"/>
                <a:cs typeface="Arial"/>
                <a:sym typeface="Arial"/>
              </a:rPr>
              <a:t>fundamentales </a:t>
            </a:r>
            <a:r>
              <a:rPr b="0" i="0" lang="es" sz="1500" u="none" cap="none" strike="noStrike">
                <a:solidFill>
                  <a:srgbClr val="3C63AB"/>
                </a:solidFill>
                <a:latin typeface="Arial"/>
                <a:ea typeface="Arial"/>
                <a:cs typeface="Arial"/>
                <a:sym typeface="Arial"/>
              </a:rPr>
              <a:t>básicas y servicios de bloques de construcción como animación , pintura y gestos que ofrecen abstracciones de uso común sobre la base subyacente.</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l">
              <a:lnSpc>
                <a:spcPct val="90000"/>
              </a:lnSpc>
              <a:spcBef>
                <a:spcPts val="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capa de </a:t>
            </a:r>
            <a:r>
              <a:rPr b="1" i="0" lang="es" sz="1500" u="none" cap="none" strike="noStrike">
                <a:solidFill>
                  <a:srgbClr val="3C63AB"/>
                </a:solidFill>
                <a:latin typeface="Arial"/>
                <a:ea typeface="Arial"/>
                <a:cs typeface="Arial"/>
                <a:sym typeface="Arial"/>
              </a:rPr>
              <a:t>renderizado </a:t>
            </a:r>
            <a:r>
              <a:rPr b="0" i="0" lang="es" sz="1500" u="none" cap="none" strike="noStrike">
                <a:solidFill>
                  <a:srgbClr val="3C63AB"/>
                </a:solidFill>
                <a:latin typeface="Arial"/>
                <a:ea typeface="Arial"/>
                <a:cs typeface="Arial"/>
                <a:sym typeface="Arial"/>
              </a:rPr>
              <a:t>proporciona una abstracción para lidiar con el diseño. Con esta capa, puede construir un árbol de objetos renderizables. Puede manipular estos objetos dinámicamente, con el árbol actualizando automáticamente el diseño para reflejar sus cambios.</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22"/>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Flutter como Framework</a:t>
            </a:r>
            <a:endParaRPr b="1" i="0" sz="3000" u="none" cap="none" strike="noStrike">
              <a:solidFill>
                <a:srgbClr val="E83464"/>
              </a:solidFill>
              <a:latin typeface="Arial"/>
              <a:ea typeface="Arial"/>
              <a:cs typeface="Arial"/>
              <a:sym typeface="Arial"/>
            </a:endParaRPr>
          </a:p>
        </p:txBody>
      </p:sp>
      <p:sp>
        <p:nvSpPr>
          <p:cNvPr id="422" name="Google Shape;422;p22"/>
          <p:cNvSpPr txBox="1"/>
          <p:nvPr/>
        </p:nvSpPr>
        <p:spPr>
          <a:xfrm>
            <a:off x="1028025" y="1494600"/>
            <a:ext cx="5892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 capa de </a:t>
            </a:r>
            <a:r>
              <a:rPr b="1" i="0" lang="es" sz="1400" u="none" cap="none" strike="noStrike">
                <a:solidFill>
                  <a:srgbClr val="3C63AB"/>
                </a:solidFill>
                <a:latin typeface="Arial"/>
                <a:ea typeface="Arial"/>
                <a:cs typeface="Arial"/>
                <a:sym typeface="Arial"/>
              </a:rPr>
              <a:t>widgets </a:t>
            </a:r>
            <a:r>
              <a:rPr b="0" i="0" lang="es" sz="1400" u="none" cap="none" strike="noStrike">
                <a:solidFill>
                  <a:srgbClr val="3C63AB"/>
                </a:solidFill>
                <a:latin typeface="Arial"/>
                <a:ea typeface="Arial"/>
                <a:cs typeface="Arial"/>
                <a:sym typeface="Arial"/>
              </a:rPr>
              <a:t>es una abstracción de composición. Cada objeto de renderizado en la capa de renderizado tiene una clase correspondiente en la capa de widgets. Además, la capa de widgets te permite definir combinaciones de clases que puedes reutilizar. Esta es la capa en la que se introduce el modelo de programación reactiva.</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Las bibliotecas </a:t>
            </a:r>
            <a:r>
              <a:rPr b="1" i="0" lang="es" sz="1400" u="none" cap="none" strike="noStrike">
                <a:solidFill>
                  <a:srgbClr val="3C63AB"/>
                </a:solidFill>
                <a:latin typeface="Arial"/>
                <a:ea typeface="Arial"/>
                <a:cs typeface="Arial"/>
                <a:sym typeface="Arial"/>
              </a:rPr>
              <a:t>Material </a:t>
            </a:r>
            <a:r>
              <a:rPr b="0" i="0" lang="es" sz="1400" u="none" cap="none" strike="noStrike">
                <a:solidFill>
                  <a:srgbClr val="3C63AB"/>
                </a:solidFill>
                <a:latin typeface="Arial"/>
                <a:ea typeface="Arial"/>
                <a:cs typeface="Arial"/>
                <a:sym typeface="Arial"/>
              </a:rPr>
              <a:t>y </a:t>
            </a:r>
            <a:r>
              <a:rPr b="1" i="0" lang="es" sz="1400" u="none" cap="none" strike="noStrike">
                <a:solidFill>
                  <a:srgbClr val="3C63AB"/>
                </a:solidFill>
                <a:latin typeface="Arial"/>
                <a:ea typeface="Arial"/>
                <a:cs typeface="Arial"/>
                <a:sym typeface="Arial"/>
              </a:rPr>
              <a:t>Cupertino </a:t>
            </a:r>
            <a:r>
              <a:rPr b="0" i="0" lang="es" sz="1400" u="none" cap="none" strike="noStrike">
                <a:solidFill>
                  <a:srgbClr val="3C63AB"/>
                </a:solidFill>
                <a:latin typeface="Arial"/>
                <a:ea typeface="Arial"/>
                <a:cs typeface="Arial"/>
                <a:sym typeface="Arial"/>
              </a:rPr>
              <a:t>ofrecen conjuntos completos de controles que utilizan las primitivas de composición de la capa de widgets para implementar los lenguajes de diseño Material o iOS.</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gf649935dd7_0_26"/>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Dart</a:t>
            </a:r>
            <a:endParaRPr b="1" i="0" sz="3000" u="none" cap="none" strike="noStrike">
              <a:solidFill>
                <a:srgbClr val="E83464"/>
              </a:solidFill>
              <a:latin typeface="Arial"/>
              <a:ea typeface="Arial"/>
              <a:cs typeface="Arial"/>
              <a:sym typeface="Arial"/>
            </a:endParaRPr>
          </a:p>
        </p:txBody>
      </p:sp>
      <p:sp>
        <p:nvSpPr>
          <p:cNvPr id="428" name="Google Shape;428;gf649935dd7_0_26"/>
          <p:cNvSpPr txBox="1"/>
          <p:nvPr/>
        </p:nvSpPr>
        <p:spPr>
          <a:xfrm>
            <a:off x="581350" y="1494600"/>
            <a:ext cx="2559000" cy="2635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Para codificar en Flutter usaremos Dart con DartPad.</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t/>
            </a:r>
            <a:endParaRPr sz="16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rPr lang="es" sz="1600">
                <a:solidFill>
                  <a:srgbClr val="3C63AB"/>
                </a:solidFill>
              </a:rPr>
              <a:t>Prueba el siguiente código y nota lo que puedes  lograr.</a:t>
            </a:r>
            <a:endParaRPr sz="1600">
              <a:solidFill>
                <a:srgbClr val="3C63AB"/>
              </a:solidFill>
            </a:endParaRPr>
          </a:p>
        </p:txBody>
      </p:sp>
      <p:pic>
        <p:nvPicPr>
          <p:cNvPr id="429" name="Google Shape;429;gf649935dd7_0_26"/>
          <p:cNvPicPr preferRelativeResize="0"/>
          <p:nvPr/>
        </p:nvPicPr>
        <p:blipFill rotWithShape="1">
          <a:blip r:embed="rId4">
            <a:alphaModFix/>
          </a:blip>
          <a:srcRect b="9209" l="40705" r="0" t="18951"/>
          <a:stretch/>
        </p:blipFill>
        <p:spPr>
          <a:xfrm>
            <a:off x="3328725" y="1118475"/>
            <a:ext cx="4636650" cy="3160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23"/>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Requerimientos técnicos</a:t>
            </a:r>
            <a:endParaRPr b="1" sz="3000">
              <a:solidFill>
                <a:srgbClr val="E83464"/>
              </a:solidFill>
            </a:endParaRPr>
          </a:p>
        </p:txBody>
      </p:sp>
      <p:sp>
        <p:nvSpPr>
          <p:cNvPr id="435" name="Google Shape;435;p23"/>
          <p:cNvSpPr txBox="1"/>
          <p:nvPr/>
        </p:nvSpPr>
        <p:spPr>
          <a:xfrm>
            <a:off x="1295625" y="1612025"/>
            <a:ext cx="6900600" cy="30747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La creación de aplicaciones móviles puede ser una tarea ardua para su computadora. Su computadora debe tener lo siguiente:</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90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8 GB de memoria de acceso aleatorio (RAM) (se prefieren 16 GB)</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50 GB de espacio disponible en el disco duro</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Se recomienda una unidad de disco duro de estado sólido (SSD)</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Procesador de al menos 2 GHz</a:t>
            </a:r>
            <a:endParaRPr b="0" i="0" sz="1500" u="none" cap="none" strike="noStrike">
              <a:solidFill>
                <a:srgbClr val="375FA9"/>
              </a:solidFill>
              <a:latin typeface="Arial"/>
              <a:ea typeface="Arial"/>
              <a:cs typeface="Arial"/>
              <a:sym typeface="Arial"/>
            </a:endParaRPr>
          </a:p>
          <a:p>
            <a:pPr indent="-323850" lvl="0" marL="457200" marR="0" rtl="0" algn="just">
              <a:lnSpc>
                <a:spcPct val="90000"/>
              </a:lnSpc>
              <a:spcBef>
                <a:spcPts val="0"/>
              </a:spcBef>
              <a:spcAft>
                <a:spcPts val="0"/>
              </a:spcAft>
              <a:buClr>
                <a:srgbClr val="375FA9"/>
              </a:buClr>
              <a:buSzPts val="1500"/>
              <a:buFont typeface="Arial"/>
              <a:buChar char="●"/>
            </a:pPr>
            <a:r>
              <a:rPr b="0" i="0" lang="es" sz="1500" u="none" cap="none" strike="noStrike">
                <a:solidFill>
                  <a:srgbClr val="375FA9"/>
                </a:solidFill>
                <a:latin typeface="Arial"/>
                <a:ea typeface="Arial"/>
                <a:cs typeface="Arial"/>
                <a:sym typeface="Arial"/>
              </a:rPr>
              <a:t>Si desea compilar para iOS, también necesitará una Mac.</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75FA9"/>
                </a:solidFill>
                <a:latin typeface="Arial"/>
                <a:ea typeface="Arial"/>
                <a:cs typeface="Arial"/>
                <a:sym typeface="Arial"/>
              </a:rPr>
              <a:t>Estos no son requisitos estrictos del sistema, pero algo menos que esto puede llevarlo a pasar más tiempo esperando que trabajando.</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24"/>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Programación móvil: Ambiente de trabajo</a:t>
            </a:r>
            <a:endParaRPr b="1" i="0" sz="2800" u="none" cap="none" strike="noStrike">
              <a:solidFill>
                <a:srgbClr val="E83464"/>
              </a:solidFill>
              <a:latin typeface="Arial"/>
              <a:ea typeface="Arial"/>
              <a:cs typeface="Arial"/>
              <a:sym typeface="Arial"/>
            </a:endParaRPr>
          </a:p>
        </p:txBody>
      </p:sp>
      <p:sp>
        <p:nvSpPr>
          <p:cNvPr id="441" name="Google Shape;441;p24"/>
          <p:cNvSpPr txBox="1"/>
          <p:nvPr/>
        </p:nvSpPr>
        <p:spPr>
          <a:xfrm>
            <a:off x="3486550" y="1693050"/>
            <a:ext cx="4856700" cy="781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0" i="0" lang="es" sz="1600" u="none" cap="none" strike="noStrike">
                <a:solidFill>
                  <a:srgbClr val="375FA9"/>
                </a:solidFill>
                <a:latin typeface="Arial"/>
                <a:ea typeface="Arial"/>
                <a:cs typeface="Arial"/>
                <a:sym typeface="Arial"/>
              </a:rPr>
              <a:t>Flutter se basa en una instalación completa de Android Studio para proporcionar sus dependencias de plataforma Android.</a:t>
            </a:r>
            <a:endParaRPr b="0" i="0" sz="16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rPr b="0" i="0" lang="es" sz="1600" u="none" cap="none" strike="noStrike">
                <a:solidFill>
                  <a:srgbClr val="375FA9"/>
                </a:solidFill>
                <a:latin typeface="Arial"/>
                <a:ea typeface="Arial"/>
                <a:cs typeface="Arial"/>
                <a:sym typeface="Arial"/>
              </a:rPr>
              <a:t>instalación: </a:t>
            </a:r>
            <a:r>
              <a:rPr b="0" i="0" lang="es" sz="1600" u="sng" cap="none" strike="noStrike">
                <a:solidFill>
                  <a:schemeClr val="hlink"/>
                </a:solidFill>
                <a:latin typeface="Arial"/>
                <a:ea typeface="Arial"/>
                <a:cs typeface="Arial"/>
                <a:sym typeface="Arial"/>
                <a:hlinkClick r:id="rId4"/>
              </a:rPr>
              <a:t>Download Android Studio</a:t>
            </a:r>
            <a:endParaRPr b="0" i="0" sz="1600" u="none" cap="none" strike="noStrike">
              <a:solidFill>
                <a:srgbClr val="375FA9"/>
              </a:solidFill>
              <a:latin typeface="Arial"/>
              <a:ea typeface="Arial"/>
              <a:cs typeface="Arial"/>
              <a:sym typeface="Arial"/>
            </a:endParaRPr>
          </a:p>
        </p:txBody>
      </p:sp>
      <p:pic>
        <p:nvPicPr>
          <p:cNvPr id="442" name="Google Shape;442;p24"/>
          <p:cNvPicPr preferRelativeResize="0"/>
          <p:nvPr/>
        </p:nvPicPr>
        <p:blipFill rotWithShape="1">
          <a:blip r:embed="rId5">
            <a:alphaModFix/>
          </a:blip>
          <a:srcRect b="0" l="0" r="0" t="0"/>
          <a:stretch/>
        </p:blipFill>
        <p:spPr>
          <a:xfrm>
            <a:off x="924425" y="1693038"/>
            <a:ext cx="2427748" cy="1221575"/>
          </a:xfrm>
          <a:prstGeom prst="rect">
            <a:avLst/>
          </a:prstGeom>
          <a:noFill/>
          <a:ln>
            <a:noFill/>
          </a:ln>
        </p:spPr>
      </p:pic>
      <p:sp>
        <p:nvSpPr>
          <p:cNvPr id="443" name="Google Shape;443;p24"/>
          <p:cNvSpPr txBox="1"/>
          <p:nvPr/>
        </p:nvSpPr>
        <p:spPr>
          <a:xfrm>
            <a:off x="974025" y="3212225"/>
            <a:ext cx="63501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rgbClr val="3C63AB"/>
                </a:solidFill>
                <a:latin typeface="Arial"/>
                <a:ea typeface="Arial"/>
                <a:cs typeface="Arial"/>
                <a:sym typeface="Arial"/>
              </a:rPr>
              <a:t>SDK de Flutter, </a:t>
            </a:r>
            <a:r>
              <a:rPr b="0" i="0" lang="es" sz="1600" u="none" cap="none" strike="noStrike">
                <a:solidFill>
                  <a:srgbClr val="3C63AB"/>
                </a:solidFill>
                <a:latin typeface="Arial"/>
                <a:ea typeface="Arial"/>
                <a:cs typeface="Arial"/>
                <a:sym typeface="Arial"/>
              </a:rPr>
              <a:t> para descargar el paquete de instalación con la última versión estable del Flutter SDK:</a:t>
            </a:r>
            <a:endParaRPr b="0" i="0" sz="1600" u="none" cap="none" strike="noStrike">
              <a:solidFill>
                <a:srgbClr val="3C63A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br>
              <a:rPr b="1" i="0" lang="es" sz="1500" u="none" cap="none" strike="noStrike">
                <a:solidFill>
                  <a:srgbClr val="3C63AB"/>
                </a:solidFill>
                <a:latin typeface="Arial"/>
                <a:ea typeface="Arial"/>
                <a:cs typeface="Arial"/>
                <a:sym typeface="Arial"/>
              </a:rPr>
            </a:br>
            <a:r>
              <a:rPr b="1" i="0" lang="es" sz="1500" u="sng" cap="none" strike="noStrike">
                <a:solidFill>
                  <a:schemeClr val="hlink"/>
                </a:solidFill>
                <a:latin typeface="Arial"/>
                <a:ea typeface="Arial"/>
                <a:cs typeface="Arial"/>
                <a:sym typeface="Arial"/>
                <a:hlinkClick r:id="rId6"/>
              </a:rPr>
              <a:t>flutter_windows_2.2.3-stable.zip</a:t>
            </a:r>
            <a:endParaRPr b="1" i="0" sz="1500" u="none" cap="none" strike="noStrike">
              <a:solidFill>
                <a:srgbClr val="3C63AB"/>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gb85b88c02a_0_7"/>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a:t>
            </a:r>
            <a:endParaRPr b="1" i="0" sz="2700" u="none" cap="none" strike="noStrike">
              <a:solidFill>
                <a:srgbClr val="E83464"/>
              </a:solidFill>
              <a:latin typeface="Arial"/>
              <a:ea typeface="Arial"/>
              <a:cs typeface="Arial"/>
              <a:sym typeface="Arial"/>
            </a:endParaRPr>
          </a:p>
        </p:txBody>
      </p:sp>
      <p:sp>
        <p:nvSpPr>
          <p:cNvPr id="449" name="Google Shape;449;gb85b88c02a_0_7"/>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VSCode plugins</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50" name="Google Shape;450;gb85b88c02a_0_7"/>
          <p:cNvPicPr preferRelativeResize="0"/>
          <p:nvPr/>
        </p:nvPicPr>
        <p:blipFill rotWithShape="1">
          <a:blip r:embed="rId4">
            <a:alphaModFix/>
          </a:blip>
          <a:srcRect b="0" l="0" r="0" t="0"/>
          <a:stretch/>
        </p:blipFill>
        <p:spPr>
          <a:xfrm>
            <a:off x="1109975" y="1665912"/>
            <a:ext cx="3138751" cy="2525976"/>
          </a:xfrm>
          <a:prstGeom prst="rect">
            <a:avLst/>
          </a:prstGeom>
          <a:noFill/>
          <a:ln>
            <a:noFill/>
          </a:ln>
        </p:spPr>
      </p:pic>
      <p:pic>
        <p:nvPicPr>
          <p:cNvPr id="451" name="Google Shape;451;gb85b88c02a_0_7"/>
          <p:cNvPicPr preferRelativeResize="0"/>
          <p:nvPr/>
        </p:nvPicPr>
        <p:blipFill rotWithShape="1">
          <a:blip r:embed="rId5">
            <a:alphaModFix/>
          </a:blip>
          <a:srcRect b="0" l="0" r="0" t="0"/>
          <a:stretch/>
        </p:blipFill>
        <p:spPr>
          <a:xfrm>
            <a:off x="4593625" y="1670137"/>
            <a:ext cx="2966575" cy="2439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gf649935dd7_0_49"/>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700" u="none" cap="none" strike="noStrike">
                <a:solidFill>
                  <a:srgbClr val="E83464"/>
                </a:solidFill>
                <a:latin typeface="Arial"/>
                <a:ea typeface="Arial"/>
                <a:cs typeface="Arial"/>
                <a:sym typeface="Arial"/>
              </a:rPr>
              <a:t>Ambiente de trabajo</a:t>
            </a:r>
            <a:endParaRPr b="1" i="0" sz="2700" u="none" cap="none" strike="noStrike">
              <a:solidFill>
                <a:srgbClr val="E83464"/>
              </a:solidFill>
              <a:latin typeface="Arial"/>
              <a:ea typeface="Arial"/>
              <a:cs typeface="Arial"/>
              <a:sym typeface="Arial"/>
            </a:endParaRPr>
          </a:p>
        </p:txBody>
      </p:sp>
      <p:sp>
        <p:nvSpPr>
          <p:cNvPr id="457" name="Google Shape;457;gf649935dd7_0_49"/>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800"/>
              <a:buFont typeface="Arial"/>
              <a:buNone/>
            </a:pPr>
            <a:r>
              <a:rPr b="1" i="0" lang="es" sz="1800" u="none" cap="none" strike="noStrike">
                <a:solidFill>
                  <a:srgbClr val="375FA9"/>
                </a:solidFill>
                <a:latin typeface="Arial"/>
                <a:ea typeface="Arial"/>
                <a:cs typeface="Arial"/>
                <a:sym typeface="Arial"/>
              </a:rPr>
              <a:t>VSCode plugins</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58" name="Google Shape;458;gf649935dd7_0_49"/>
          <p:cNvPicPr preferRelativeResize="0"/>
          <p:nvPr/>
        </p:nvPicPr>
        <p:blipFill rotWithShape="1">
          <a:blip r:embed="rId4">
            <a:alphaModFix/>
          </a:blip>
          <a:srcRect b="34227" l="0" r="0" t="0"/>
          <a:stretch/>
        </p:blipFill>
        <p:spPr>
          <a:xfrm>
            <a:off x="1286363" y="1470225"/>
            <a:ext cx="6571279" cy="1088100"/>
          </a:xfrm>
          <a:prstGeom prst="rect">
            <a:avLst/>
          </a:prstGeom>
          <a:noFill/>
          <a:ln>
            <a:noFill/>
          </a:ln>
        </p:spPr>
      </p:pic>
      <p:pic>
        <p:nvPicPr>
          <p:cNvPr id="459" name="Google Shape;459;gf649935dd7_0_49"/>
          <p:cNvPicPr preferRelativeResize="0"/>
          <p:nvPr/>
        </p:nvPicPr>
        <p:blipFill rotWithShape="1">
          <a:blip r:embed="rId5">
            <a:alphaModFix/>
          </a:blip>
          <a:srcRect b="0" l="0" r="0" t="0"/>
          <a:stretch/>
        </p:blipFill>
        <p:spPr>
          <a:xfrm>
            <a:off x="2014584" y="2633112"/>
            <a:ext cx="5301816" cy="137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4"/>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1" name="Google Shape;161;p4"/>
          <p:cNvSpPr txBox="1"/>
          <p:nvPr/>
        </p:nvSpPr>
        <p:spPr>
          <a:xfrm>
            <a:off x="557725" y="1772350"/>
            <a:ext cx="4598400" cy="2739600"/>
          </a:xfrm>
          <a:prstGeom prst="rect">
            <a:avLst/>
          </a:prstGeom>
          <a:noFill/>
          <a:ln>
            <a:noFill/>
          </a:ln>
        </p:spPr>
        <p:txBody>
          <a:bodyPr anchorCtr="0" anchor="t" bIns="34275" lIns="0" spcFirstLastPara="1" rIns="0" wrap="square" tIns="34275">
            <a:noAutofit/>
          </a:bodyPr>
          <a:lstStyle/>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El desarrollo móvil es la actividad encaminada a la creación de aplicaciones o programas para dispositivos como los Smartphones y  Tablets. </a:t>
            </a:r>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Esta actividad es llevada a cabo por programadores y diseñadores, quienes valiéndose de las herramientas como lenguajes de programación, APIs y SDKs, realizan aplicaciones para una plataforma móvil o para múltiples de ellas</a:t>
            </a:r>
            <a:endParaRPr b="0" i="0" sz="15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2" name="Google Shape;162;p4"/>
          <p:cNvPicPr preferRelativeResize="0"/>
          <p:nvPr/>
        </p:nvPicPr>
        <p:blipFill rotWithShape="1">
          <a:blip r:embed="rId4">
            <a:alphaModFix/>
          </a:blip>
          <a:srcRect b="0" l="0" r="0" t="0"/>
          <a:stretch/>
        </p:blipFill>
        <p:spPr>
          <a:xfrm>
            <a:off x="5444850" y="1460088"/>
            <a:ext cx="3362324" cy="22233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gf649935dd7_0_58"/>
          <p:cNvSpPr txBox="1"/>
          <p:nvPr/>
        </p:nvSpPr>
        <p:spPr>
          <a:xfrm>
            <a:off x="974028" y="307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Pubspec Assist</a:t>
            </a:r>
            <a:endParaRPr b="1" i="0" sz="2700" u="none" cap="none" strike="noStrike">
              <a:solidFill>
                <a:srgbClr val="E83464"/>
              </a:solidFill>
              <a:latin typeface="Arial"/>
              <a:ea typeface="Arial"/>
              <a:cs typeface="Arial"/>
              <a:sym typeface="Arial"/>
            </a:endParaRPr>
          </a:p>
        </p:txBody>
      </p:sp>
      <p:sp>
        <p:nvSpPr>
          <p:cNvPr id="465" name="Google Shape;465;gf649935dd7_0_58"/>
          <p:cNvSpPr txBox="1"/>
          <p:nvPr/>
        </p:nvSpPr>
        <p:spPr>
          <a:xfrm>
            <a:off x="3428675" y="4343100"/>
            <a:ext cx="1943700" cy="334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Clr>
                <a:srgbClr val="000000"/>
              </a:buClr>
              <a:buSzPts val="1800"/>
              <a:buFont typeface="Arial"/>
              <a:buNone/>
            </a:pPr>
            <a:r>
              <a:rPr b="1" lang="es" sz="1800">
                <a:solidFill>
                  <a:srgbClr val="375FA9"/>
                </a:solidFill>
              </a:rPr>
              <a:t>VSCode plugins</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sz="1800">
              <a:solidFill>
                <a:srgbClr val="375FA9"/>
              </a:solidFil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800"/>
              <a:buFont typeface="Arial"/>
              <a:buNone/>
            </a:pPr>
            <a:r>
              <a:t/>
            </a:r>
            <a:endParaRPr b="1" i="0" sz="1800" u="none" cap="none" strike="noStrike">
              <a:solidFill>
                <a:srgbClr val="375FA9"/>
              </a:solidFill>
              <a:latin typeface="Arial"/>
              <a:ea typeface="Arial"/>
              <a:cs typeface="Arial"/>
              <a:sym typeface="Arial"/>
            </a:endParaRPr>
          </a:p>
        </p:txBody>
      </p:sp>
      <p:pic>
        <p:nvPicPr>
          <p:cNvPr id="466" name="Google Shape;466;gf649935dd7_0_58"/>
          <p:cNvPicPr preferRelativeResize="0"/>
          <p:nvPr/>
        </p:nvPicPr>
        <p:blipFill rotWithShape="1">
          <a:blip r:embed="rId4">
            <a:alphaModFix/>
          </a:blip>
          <a:srcRect b="58708" l="42038" r="5856" t="21513"/>
          <a:stretch/>
        </p:blipFill>
        <p:spPr>
          <a:xfrm>
            <a:off x="1250300" y="1834400"/>
            <a:ext cx="7188874" cy="1474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f649935dd7_0_68"/>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Steps to use Hot reload</a:t>
            </a:r>
            <a:endParaRPr b="1" sz="2800">
              <a:solidFill>
                <a:srgbClr val="E83464"/>
              </a:solidFill>
            </a:endParaRPr>
          </a:p>
        </p:txBody>
      </p:sp>
      <p:sp>
        <p:nvSpPr>
          <p:cNvPr id="472" name="Google Shape;472;gf649935dd7_0_68"/>
          <p:cNvSpPr txBox="1"/>
          <p:nvPr/>
        </p:nvSpPr>
        <p:spPr>
          <a:xfrm>
            <a:off x="934950" y="1652450"/>
            <a:ext cx="7274100" cy="2124000"/>
          </a:xfrm>
          <a:prstGeom prst="rect">
            <a:avLst/>
          </a:prstGeom>
          <a:noFill/>
          <a:ln>
            <a:noFill/>
          </a:ln>
        </p:spPr>
        <p:txBody>
          <a:bodyPr anchorCtr="0" anchor="t" bIns="34275" lIns="0" spcFirstLastPara="1" rIns="0" wrap="square" tIns="34275">
            <a:noAutofit/>
          </a:bodyPr>
          <a:lstStyle/>
          <a:p>
            <a:pPr indent="-330200" lvl="0" marL="457200" marR="0" rtl="0" algn="just">
              <a:lnSpc>
                <a:spcPct val="90000"/>
              </a:lnSpc>
              <a:spcBef>
                <a:spcPts val="900"/>
              </a:spcBef>
              <a:spcAft>
                <a:spcPts val="0"/>
              </a:spcAft>
              <a:buClr>
                <a:srgbClr val="375FA9"/>
              </a:buClr>
              <a:buSzPts val="1600"/>
              <a:buAutoNum type="arabicPeriod"/>
            </a:pPr>
            <a:r>
              <a:rPr lang="es" sz="1600">
                <a:solidFill>
                  <a:srgbClr val="375FA9"/>
                </a:solidFill>
              </a:rPr>
              <a:t>Ejecute la aplicación desde un editor de Flutter compatible o una ventana de terminal. El objetivo puede ser un dispositivo físico o virtual. Sólo las aplicaciones Flutter en modo de depuración pueden recargarse en caliente.</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Modifica uno de los archivos Dart de tu proyecto. La mayoría de los tipos de cambios de código pueden ser recargados en caliente; para una lista de cambios que requieren un reinicio en caliente, ver Casos especiales.</a:t>
            </a:r>
            <a:br>
              <a:rPr lang="es" sz="1600">
                <a:solidFill>
                  <a:srgbClr val="375FA9"/>
                </a:solidFill>
              </a:rPr>
            </a:br>
            <a:endParaRPr sz="1600">
              <a:solidFill>
                <a:srgbClr val="375FA9"/>
              </a:solidFill>
            </a:endParaRPr>
          </a:p>
          <a:p>
            <a:pPr indent="-330200" lvl="0" marL="457200" marR="0" rtl="0" algn="just">
              <a:lnSpc>
                <a:spcPct val="90000"/>
              </a:lnSpc>
              <a:spcBef>
                <a:spcPts val="0"/>
              </a:spcBef>
              <a:spcAft>
                <a:spcPts val="0"/>
              </a:spcAft>
              <a:buClr>
                <a:srgbClr val="375FA9"/>
              </a:buClr>
              <a:buSzPts val="1600"/>
              <a:buAutoNum type="arabicPeriod"/>
            </a:pPr>
            <a:r>
              <a:rPr lang="es" sz="1600">
                <a:solidFill>
                  <a:srgbClr val="375FA9"/>
                </a:solidFill>
              </a:rPr>
              <a:t>Si está trabajando en un IDE/editor que soporta las herramientas IDE de Flutter, seleccione Guardar todo (cmd-s/ctrl-s), o haga clic en el botón de recarga en caliente en la barra de herramientas.</a:t>
            </a:r>
            <a:endParaRPr sz="1600">
              <a:solidFill>
                <a:srgbClr val="375FA9"/>
              </a:solidFill>
            </a:endParaRPr>
          </a:p>
          <a:p>
            <a:pPr indent="0" lvl="0" marL="0" marR="0" rtl="0" algn="just">
              <a:lnSpc>
                <a:spcPct val="90000"/>
              </a:lnSpc>
              <a:spcBef>
                <a:spcPts val="900"/>
              </a:spcBef>
              <a:spcAft>
                <a:spcPts val="0"/>
              </a:spcAft>
              <a:buNone/>
            </a:pPr>
            <a:r>
              <a:t/>
            </a:r>
            <a:endParaRPr sz="1600">
              <a:solidFill>
                <a:srgbClr val="375FA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f649935dd7_0_73"/>
          <p:cNvSpPr txBox="1"/>
          <p:nvPr/>
        </p:nvSpPr>
        <p:spPr>
          <a:xfrm>
            <a:off x="934453" y="4291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Steps to use Hot reload</a:t>
            </a:r>
            <a:endParaRPr b="1" sz="2800">
              <a:solidFill>
                <a:srgbClr val="E83464"/>
              </a:solidFill>
            </a:endParaRPr>
          </a:p>
        </p:txBody>
      </p:sp>
      <p:pic>
        <p:nvPicPr>
          <p:cNvPr id="478" name="Google Shape;478;gf649935dd7_0_73"/>
          <p:cNvPicPr preferRelativeResize="0"/>
          <p:nvPr/>
        </p:nvPicPr>
        <p:blipFill rotWithShape="1">
          <a:blip r:embed="rId4">
            <a:alphaModFix/>
          </a:blip>
          <a:srcRect b="0" l="0" r="0" t="0"/>
          <a:stretch/>
        </p:blipFill>
        <p:spPr>
          <a:xfrm>
            <a:off x="934451" y="1764824"/>
            <a:ext cx="7078500" cy="211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gf649935dd7_0_79"/>
          <p:cNvSpPr txBox="1"/>
          <p:nvPr/>
        </p:nvSpPr>
        <p:spPr>
          <a:xfrm>
            <a:off x="800103" y="902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DevTools</a:t>
            </a:r>
            <a:endParaRPr b="1" i="0" sz="2700" u="none" cap="none" strike="noStrike">
              <a:solidFill>
                <a:srgbClr val="E83464"/>
              </a:solidFill>
              <a:latin typeface="Arial"/>
              <a:ea typeface="Arial"/>
              <a:cs typeface="Arial"/>
              <a:sym typeface="Arial"/>
            </a:endParaRPr>
          </a:p>
        </p:txBody>
      </p:sp>
      <p:sp>
        <p:nvSpPr>
          <p:cNvPr id="484" name="Google Shape;484;gf649935dd7_0_79"/>
          <p:cNvSpPr txBox="1"/>
          <p:nvPr/>
        </p:nvSpPr>
        <p:spPr>
          <a:xfrm>
            <a:off x="852200" y="2055600"/>
            <a:ext cx="1976700" cy="16260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Clr>
                <a:srgbClr val="000000"/>
              </a:buClr>
              <a:buSzPts val="1800"/>
              <a:buFont typeface="Arial"/>
              <a:buNone/>
            </a:pPr>
            <a:r>
              <a:rPr b="1" lang="es" sz="1800">
                <a:solidFill>
                  <a:srgbClr val="375FA9"/>
                </a:solidFill>
              </a:rPr>
              <a:t>A suite of performance and debugging tools for  Dart and Flutter</a:t>
            </a:r>
            <a:endParaRPr b="1" i="0" sz="1800" u="none" cap="none" strike="noStrike">
              <a:solidFill>
                <a:srgbClr val="375FA9"/>
              </a:solidFill>
              <a:latin typeface="Arial"/>
              <a:ea typeface="Arial"/>
              <a:cs typeface="Arial"/>
              <a:sym typeface="Arial"/>
            </a:endParaRPr>
          </a:p>
        </p:txBody>
      </p:sp>
      <p:pic>
        <p:nvPicPr>
          <p:cNvPr id="485" name="Google Shape;485;gf649935dd7_0_79"/>
          <p:cNvPicPr preferRelativeResize="0"/>
          <p:nvPr/>
        </p:nvPicPr>
        <p:blipFill rotWithShape="1">
          <a:blip r:embed="rId4">
            <a:alphaModFix/>
          </a:blip>
          <a:srcRect b="6227" l="15989" r="26575" t="24115"/>
          <a:stretch/>
        </p:blipFill>
        <p:spPr>
          <a:xfrm>
            <a:off x="3234786" y="1060650"/>
            <a:ext cx="5143713" cy="3282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gf649935dd7_0_86"/>
          <p:cNvSpPr txBox="1"/>
          <p:nvPr/>
        </p:nvSpPr>
        <p:spPr>
          <a:xfrm>
            <a:off x="6365145" y="996350"/>
            <a:ext cx="36534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700">
                <a:solidFill>
                  <a:srgbClr val="E83464"/>
                </a:solidFill>
              </a:rPr>
              <a:t>StatusBar</a:t>
            </a:r>
            <a:endParaRPr b="1" i="0" sz="2700" u="none" cap="none" strike="noStrike">
              <a:solidFill>
                <a:srgbClr val="E83464"/>
              </a:solidFill>
              <a:latin typeface="Arial"/>
              <a:ea typeface="Arial"/>
              <a:cs typeface="Arial"/>
              <a:sym typeface="Arial"/>
            </a:endParaRPr>
          </a:p>
        </p:txBody>
      </p:sp>
      <p:sp>
        <p:nvSpPr>
          <p:cNvPr id="491" name="Google Shape;491;gf649935dd7_0_86"/>
          <p:cNvSpPr txBox="1"/>
          <p:nvPr/>
        </p:nvSpPr>
        <p:spPr>
          <a:xfrm>
            <a:off x="6365150" y="2179200"/>
            <a:ext cx="1854900" cy="15837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Clr>
                <a:srgbClr val="000000"/>
              </a:buClr>
              <a:buSzPts val="1800"/>
              <a:buFont typeface="Arial"/>
              <a:buNone/>
            </a:pPr>
            <a:r>
              <a:rPr b="1" lang="es" sz="1800">
                <a:solidFill>
                  <a:srgbClr val="375FA9"/>
                </a:solidFill>
              </a:rPr>
              <a:t>A suite of performance and debugging tools for  Dart and Flutter</a:t>
            </a:r>
            <a:endParaRPr b="1" i="0" sz="1800" u="none" cap="none" strike="noStrike">
              <a:solidFill>
                <a:srgbClr val="375FA9"/>
              </a:solidFill>
              <a:latin typeface="Arial"/>
              <a:ea typeface="Arial"/>
              <a:cs typeface="Arial"/>
              <a:sym typeface="Arial"/>
            </a:endParaRPr>
          </a:p>
        </p:txBody>
      </p:sp>
      <p:pic>
        <p:nvPicPr>
          <p:cNvPr id="492" name="Google Shape;492;gf649935dd7_0_86"/>
          <p:cNvPicPr preferRelativeResize="0"/>
          <p:nvPr/>
        </p:nvPicPr>
        <p:blipFill rotWithShape="1">
          <a:blip r:embed="rId4">
            <a:alphaModFix/>
          </a:blip>
          <a:srcRect b="0" l="17501" r="24948" t="32944"/>
          <a:stretch/>
        </p:blipFill>
        <p:spPr>
          <a:xfrm>
            <a:off x="548175" y="1232375"/>
            <a:ext cx="5556326" cy="3640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25"/>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2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5"/>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móvil</a:t>
            </a:r>
            <a:endParaRPr b="1" i="0" sz="3000" u="none" cap="none" strike="noStrike">
              <a:solidFill>
                <a:srgbClr val="E83464"/>
              </a:solidFill>
              <a:latin typeface="Arial"/>
              <a:ea typeface="Arial"/>
              <a:cs typeface="Arial"/>
              <a:sym typeface="Arial"/>
            </a:endParaRPr>
          </a:p>
        </p:txBody>
      </p:sp>
      <p:sp>
        <p:nvSpPr>
          <p:cNvPr id="168" name="Google Shape;168;p5"/>
          <p:cNvSpPr txBox="1"/>
          <p:nvPr/>
        </p:nvSpPr>
        <p:spPr>
          <a:xfrm>
            <a:off x="1048500" y="1494600"/>
            <a:ext cx="6962700" cy="2715000"/>
          </a:xfrm>
          <a:prstGeom prst="rect">
            <a:avLst/>
          </a:prstGeom>
          <a:noFill/>
          <a:ln>
            <a:noFill/>
          </a:ln>
        </p:spPr>
        <p:txBody>
          <a:bodyPr anchorCtr="0" anchor="t" bIns="34275" lIns="0" spcFirstLastPara="1" rIns="0" wrap="square" tIns="34275">
            <a:noAutofit/>
          </a:bodyPr>
          <a:lstStyle/>
          <a:p>
            <a:pPr indent="0" lvl="0" marL="0" marR="0" rtl="0" algn="l">
              <a:lnSpc>
                <a:spcPct val="115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A lo largo de los años han existidos sistemas operativos para plataformas móviles tales como:</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Android de Google</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Windows Phone de Microsoft,</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iOS de Apple, </a:t>
            </a:r>
            <a:endParaRPr b="0" i="0" sz="1400" u="none" cap="none" strike="noStrike">
              <a:solidFill>
                <a:srgbClr val="3C63AB"/>
              </a:solidFill>
              <a:latin typeface="Arial"/>
              <a:ea typeface="Arial"/>
              <a:cs typeface="Arial"/>
              <a:sym typeface="Arial"/>
            </a:endParaRPr>
          </a:p>
          <a:p>
            <a:pPr indent="-317500" lvl="0" marL="457200" marR="0" rtl="0" algn="l">
              <a:lnSpc>
                <a:spcPct val="115000"/>
              </a:lnSpc>
              <a:spcBef>
                <a:spcPts val="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Blackberry OS de RIM, entre otros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Cabe resaltar que hay muchas de estas que han sido descontinuadas, actualmente solo hay dos plataformas que dominan totalmente el mercado: Android y iOS.</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el desarrollo de aplicaciones específica se puede usar las plataformas de desarrollo nativo (Android Studio para Android y Xcode para IOS) o se puede hacer uso de tecnologías multiplataforma.</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6"/>
          <p:cNvSpPr txBox="1"/>
          <p:nvPr/>
        </p:nvSpPr>
        <p:spPr>
          <a:xfrm>
            <a:off x="908725" y="987325"/>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Programación nativa VS multiplataforma</a:t>
            </a:r>
            <a:endParaRPr b="1" i="0" sz="3000" u="none" cap="none" strike="noStrike">
              <a:solidFill>
                <a:srgbClr val="E83464"/>
              </a:solidFill>
              <a:latin typeface="Arial"/>
              <a:ea typeface="Arial"/>
              <a:cs typeface="Arial"/>
              <a:sym typeface="Arial"/>
            </a:endParaRPr>
          </a:p>
        </p:txBody>
      </p:sp>
      <p:graphicFrame>
        <p:nvGraphicFramePr>
          <p:cNvPr id="174" name="Google Shape;174;p6"/>
          <p:cNvGraphicFramePr/>
          <p:nvPr/>
        </p:nvGraphicFramePr>
        <p:xfrm>
          <a:off x="952500" y="1811750"/>
          <a:ext cx="3000000" cy="3000000"/>
        </p:xfrm>
        <a:graphic>
          <a:graphicData uri="http://schemas.openxmlformats.org/drawingml/2006/table">
            <a:tbl>
              <a:tblPr>
                <a:noFill/>
                <a:tableStyleId>{0052B555-9D9D-4A78-B563-4180D563C469}</a:tableStyleId>
              </a:tblPr>
              <a:tblGrid>
                <a:gridCol w="1587325"/>
                <a:gridCol w="2954425"/>
                <a:gridCol w="2697250"/>
              </a:tblGrid>
              <a:tr h="381000">
                <a:tc>
                  <a:txBody>
                    <a:bodyPr/>
                    <a:lstStyle/>
                    <a:p>
                      <a:pPr indent="0" lvl="0" marL="0" rtl="0" algn="l">
                        <a:spcBef>
                          <a:spcPts val="0"/>
                        </a:spcBef>
                        <a:spcAft>
                          <a:spcPts val="0"/>
                        </a:spcAft>
                        <a:buNone/>
                      </a:pPr>
                      <a:r>
                        <a:t/>
                      </a:r>
                      <a:endParaRPr>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Ventajas</a:t>
                      </a:r>
                      <a:endParaRPr b="1">
                        <a:solidFill>
                          <a:srgbClr val="375FA9"/>
                        </a:solidFill>
                      </a:endParaRPr>
                    </a:p>
                  </a:txBody>
                  <a:tcPr marT="91425" marB="91425" marR="91425" marL="91425"/>
                </a:tc>
                <a:tc>
                  <a:txBody>
                    <a:bodyPr/>
                    <a:lstStyle/>
                    <a:p>
                      <a:pPr indent="0" lvl="0" marL="0" rtl="0" algn="l">
                        <a:spcBef>
                          <a:spcPts val="0"/>
                        </a:spcBef>
                        <a:spcAft>
                          <a:spcPts val="0"/>
                        </a:spcAft>
                        <a:buNone/>
                      </a:pPr>
                      <a:r>
                        <a:rPr b="1" lang="es">
                          <a:solidFill>
                            <a:srgbClr val="375FA9"/>
                          </a:solidFill>
                        </a:rPr>
                        <a:t>Desventajas</a:t>
                      </a:r>
                      <a:endParaRPr b="1">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Nativo</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Amplia Funcionalidad</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Escalabilidad mejorada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Gran rendimiento y UX</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Costosa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lento</a:t>
                      </a:r>
                      <a:endParaRPr>
                        <a:solidFill>
                          <a:srgbClr val="375FA9"/>
                        </a:solidFill>
                      </a:endParaRPr>
                    </a:p>
                  </a:txBody>
                  <a:tcPr marT="91425" marB="91425" marR="91425" marL="91425"/>
                </a:tc>
              </a:tr>
              <a:tr h="381000">
                <a:tc>
                  <a:txBody>
                    <a:bodyPr/>
                    <a:lstStyle/>
                    <a:p>
                      <a:pPr indent="0" lvl="0" marL="0" rtl="0" algn="l">
                        <a:spcBef>
                          <a:spcPts val="0"/>
                        </a:spcBef>
                        <a:spcAft>
                          <a:spcPts val="0"/>
                        </a:spcAft>
                        <a:buNone/>
                      </a:pPr>
                      <a:r>
                        <a:rPr b="1" lang="es">
                          <a:solidFill>
                            <a:srgbClr val="375FA9"/>
                          </a:solidFill>
                        </a:rPr>
                        <a:t>Multiplataforma</a:t>
                      </a:r>
                      <a:endParaRPr b="1">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costo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Desarrollo </a:t>
                      </a:r>
                      <a:r>
                        <a:rPr lang="es">
                          <a:solidFill>
                            <a:srgbClr val="375FA9"/>
                          </a:solidFill>
                        </a:rPr>
                        <a:t>Más</a:t>
                      </a:r>
                      <a:r>
                        <a:rPr lang="es">
                          <a:solidFill>
                            <a:srgbClr val="375FA9"/>
                          </a:solidFill>
                        </a:rPr>
                        <a:t> </a:t>
                      </a:r>
                      <a:r>
                        <a:rPr lang="es">
                          <a:solidFill>
                            <a:srgbClr val="375FA9"/>
                          </a:solidFill>
                        </a:rPr>
                        <a:t>Rápido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Un solo </a:t>
                      </a:r>
                      <a:r>
                        <a:rPr lang="es">
                          <a:solidFill>
                            <a:srgbClr val="375FA9"/>
                          </a:solidFill>
                        </a:rPr>
                        <a:t>código</a:t>
                      </a:r>
                      <a:r>
                        <a:rPr lang="es">
                          <a:solidFill>
                            <a:srgbClr val="375FA9"/>
                          </a:solidFill>
                        </a:rPr>
                        <a:t> base</a:t>
                      </a:r>
                      <a:endParaRPr>
                        <a:solidFill>
                          <a:srgbClr val="375FA9"/>
                        </a:solidFill>
                      </a:endParaRPr>
                    </a:p>
                  </a:txBody>
                  <a:tcPr marT="91425" marB="91425" marR="91425" marL="91425"/>
                </a:tc>
                <a:tc>
                  <a:txBody>
                    <a:bodyPr/>
                    <a:lstStyle/>
                    <a:p>
                      <a:pPr indent="-317500" lvl="0" marL="457200" rtl="0" algn="l">
                        <a:spcBef>
                          <a:spcPts val="0"/>
                        </a:spcBef>
                        <a:spcAft>
                          <a:spcPts val="0"/>
                        </a:spcAft>
                        <a:buClr>
                          <a:srgbClr val="375FA9"/>
                        </a:buClr>
                        <a:buSzPts val="1400"/>
                        <a:buChar char="●"/>
                      </a:pPr>
                      <a:r>
                        <a:rPr lang="es">
                          <a:solidFill>
                            <a:srgbClr val="375FA9"/>
                          </a:solidFill>
                        </a:rPr>
                        <a:t>Menor rendimiento</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Funcionalidad limitada</a:t>
                      </a:r>
                      <a:endParaRPr>
                        <a:solidFill>
                          <a:srgbClr val="375FA9"/>
                        </a:solidFill>
                      </a:endParaRPr>
                    </a:p>
                    <a:p>
                      <a:pPr indent="-317500" lvl="0" marL="457200" rtl="0" algn="l">
                        <a:spcBef>
                          <a:spcPts val="0"/>
                        </a:spcBef>
                        <a:spcAft>
                          <a:spcPts val="0"/>
                        </a:spcAft>
                        <a:buClr>
                          <a:srgbClr val="375FA9"/>
                        </a:buClr>
                        <a:buSzPts val="1400"/>
                        <a:buChar char="●"/>
                      </a:pPr>
                      <a:r>
                        <a:rPr lang="es">
                          <a:solidFill>
                            <a:srgbClr val="375FA9"/>
                          </a:solidFill>
                        </a:rPr>
                        <a:t>UX Limitada</a:t>
                      </a:r>
                      <a:endParaRPr>
                        <a:solidFill>
                          <a:srgbClr val="375FA9"/>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f649935dd7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t/>
            </a:r>
            <a:endParaRPr b="1" sz="36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4200">
                <a:solidFill>
                  <a:srgbClr val="E83464"/>
                </a:solidFill>
              </a:rPr>
              <a:t>Cambiando a un paradigma de desarrollo de aplicaciones móviles</a:t>
            </a:r>
            <a:endParaRPr b="1" sz="4200">
              <a:solidFill>
                <a:srgbClr val="E83464"/>
              </a:solidFill>
            </a:endParaRPr>
          </a:p>
          <a:p>
            <a:pPr indent="0" lvl="0" marL="0" rtl="0" algn="ctr">
              <a:lnSpc>
                <a:spcPct val="85000"/>
              </a:lnSpc>
              <a:spcBef>
                <a:spcPts val="0"/>
              </a:spcBef>
              <a:spcAft>
                <a:spcPts val="0"/>
              </a:spcAft>
              <a:buSzPts val="3800"/>
              <a:buNone/>
            </a:pPr>
            <a:r>
              <a:t/>
            </a:r>
            <a:endParaRPr b="1" sz="4300">
              <a:solidFill>
                <a:srgbClr val="E8346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f649935dd7_0_9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permisos</a:t>
            </a:r>
            <a:endParaRPr b="1" i="0" sz="3000" u="none" cap="none" strike="noStrike">
              <a:solidFill>
                <a:srgbClr val="E83464"/>
              </a:solidFill>
              <a:latin typeface="Arial"/>
              <a:ea typeface="Arial"/>
              <a:cs typeface="Arial"/>
              <a:sym typeface="Arial"/>
            </a:endParaRPr>
          </a:p>
        </p:txBody>
      </p:sp>
      <p:sp>
        <p:nvSpPr>
          <p:cNvPr id="185" name="Google Shape;185;gf649935dd7_0_98"/>
          <p:cNvSpPr txBox="1"/>
          <p:nvPr/>
        </p:nvSpPr>
        <p:spPr>
          <a:xfrm>
            <a:off x="1047600" y="1494600"/>
            <a:ext cx="6589800" cy="2715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700"/>
              <a:buFont typeface="Arial"/>
              <a:buNone/>
            </a:pPr>
            <a:r>
              <a:rPr b="1" i="0" lang="es" sz="1600" u="none" cap="none" strike="noStrike">
                <a:solidFill>
                  <a:srgbClr val="375FA9"/>
                </a:solidFill>
                <a:latin typeface="Arial"/>
                <a:ea typeface="Arial"/>
                <a:cs typeface="Arial"/>
                <a:sym typeface="Arial"/>
              </a:rPr>
              <a:t>Prácticas recomendadas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75FA9"/>
                </a:solidFill>
                <a:latin typeface="Arial"/>
                <a:ea typeface="Arial"/>
                <a:cs typeface="Arial"/>
                <a:sym typeface="Arial"/>
              </a:rPr>
              <a:t>Los permisos de la app se basan en las funciones de seguridad del sistema y ayudan a Android a cumplir con los objetivos relacionados con la privacidad del usuario:</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Control</a:t>
            </a:r>
            <a:r>
              <a:rPr b="0" i="0" lang="es" u="none" cap="none" strike="noStrike">
                <a:solidFill>
                  <a:srgbClr val="375FA9"/>
                </a:solidFill>
                <a:latin typeface="Arial"/>
                <a:ea typeface="Arial"/>
                <a:cs typeface="Arial"/>
                <a:sym typeface="Arial"/>
              </a:rPr>
              <a:t>: El usuario controla los datos que comparte con las apps.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Transparencia</a:t>
            </a:r>
            <a:r>
              <a:rPr b="0" i="0" lang="es" u="none" cap="none" strike="noStrike">
                <a:solidFill>
                  <a:srgbClr val="375FA9"/>
                </a:solidFill>
                <a:latin typeface="Arial"/>
                <a:ea typeface="Arial"/>
                <a:cs typeface="Arial"/>
                <a:sym typeface="Arial"/>
              </a:rPr>
              <a:t>: El usuario comprende los datos que usa una app y el motivo por el que accede a estos datos.</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1" i="0" lang="es" u="none" cap="none" strike="noStrike">
                <a:solidFill>
                  <a:srgbClr val="375FA9"/>
                </a:solidFill>
                <a:latin typeface="Arial"/>
                <a:ea typeface="Arial"/>
                <a:cs typeface="Arial"/>
                <a:sym typeface="Arial"/>
              </a:rPr>
              <a:t>Minimización de datos</a:t>
            </a:r>
            <a:r>
              <a:rPr b="0" i="0" lang="es" u="none" cap="none" strike="noStrike">
                <a:solidFill>
                  <a:srgbClr val="375FA9"/>
                </a:solidFill>
                <a:latin typeface="Arial"/>
                <a:ea typeface="Arial"/>
                <a:cs typeface="Arial"/>
                <a:sym typeface="Arial"/>
              </a:rPr>
              <a:t>: Una app accede y usa solo los datos necesarios para una tarea o acción específica que el usuario invoca.</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75FA9"/>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8"/>
          <p:cNvSpPr txBox="1"/>
          <p:nvPr/>
        </p:nvSpPr>
        <p:spPr>
          <a:xfrm>
            <a:off x="927528" y="4064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Uso de recursos</a:t>
            </a:r>
            <a:endParaRPr b="1" i="0" sz="3000" u="none" cap="none" strike="noStrike">
              <a:solidFill>
                <a:srgbClr val="E83464"/>
              </a:solidFill>
              <a:latin typeface="Arial"/>
              <a:ea typeface="Arial"/>
              <a:cs typeface="Arial"/>
              <a:sym typeface="Arial"/>
            </a:endParaRPr>
          </a:p>
        </p:txBody>
      </p:sp>
      <p:pic>
        <p:nvPicPr>
          <p:cNvPr id="191" name="Google Shape;191;p8"/>
          <p:cNvPicPr preferRelativeResize="0"/>
          <p:nvPr/>
        </p:nvPicPr>
        <p:blipFill rotWithShape="1">
          <a:blip r:embed="rId4">
            <a:alphaModFix/>
          </a:blip>
          <a:srcRect b="0" l="0" r="0" t="0"/>
          <a:stretch/>
        </p:blipFill>
        <p:spPr>
          <a:xfrm>
            <a:off x="4222625" y="1651624"/>
            <a:ext cx="4359000" cy="2210400"/>
          </a:xfrm>
          <a:prstGeom prst="rect">
            <a:avLst/>
          </a:prstGeom>
          <a:noFill/>
          <a:ln>
            <a:noFill/>
          </a:ln>
        </p:spPr>
      </p:pic>
      <p:sp>
        <p:nvSpPr>
          <p:cNvPr id="192" name="Google Shape;192;p8"/>
          <p:cNvSpPr txBox="1"/>
          <p:nvPr/>
        </p:nvSpPr>
        <p:spPr>
          <a:xfrm>
            <a:off x="686525" y="1581350"/>
            <a:ext cx="3840600" cy="2715000"/>
          </a:xfrm>
          <a:prstGeom prst="rect">
            <a:avLst/>
          </a:prstGeom>
          <a:noFill/>
          <a:ln>
            <a:noFill/>
          </a:ln>
        </p:spPr>
        <p:txBody>
          <a:bodyPr anchorCtr="0" anchor="t" bIns="34275" lIns="0" spcFirstLastPara="1" rIns="0" wrap="square" tIns="34275">
            <a:noAutofit/>
          </a:bodyPr>
          <a:lstStyle/>
          <a:p>
            <a:pPr indent="0" lvl="0" marL="0" marR="0" rtl="0" algn="just">
              <a:lnSpc>
                <a:spcPct val="115000"/>
              </a:lnSpc>
              <a:spcBef>
                <a:spcPts val="900"/>
              </a:spcBef>
              <a:spcAft>
                <a:spcPts val="0"/>
              </a:spcAft>
              <a:buClr>
                <a:srgbClr val="000000"/>
              </a:buClr>
              <a:buSzPts val="1500"/>
              <a:buFont typeface="Arial"/>
              <a:buNone/>
            </a:pPr>
            <a:r>
              <a:rPr b="0" i="0" lang="es" sz="1400" u="none" cap="none" strike="noStrike">
                <a:solidFill>
                  <a:srgbClr val="375FA9"/>
                </a:solidFill>
                <a:latin typeface="Arial"/>
                <a:ea typeface="Arial"/>
                <a:cs typeface="Arial"/>
                <a:sym typeface="Arial"/>
              </a:rPr>
              <a:t> </a:t>
            </a:r>
            <a:r>
              <a:rPr b="1" i="0" lang="es" sz="1400" u="none" cap="none" strike="noStrike">
                <a:solidFill>
                  <a:srgbClr val="375FA9"/>
                </a:solidFill>
                <a:latin typeface="Arial"/>
                <a:ea typeface="Arial"/>
                <a:cs typeface="Arial"/>
                <a:sym typeface="Arial"/>
              </a:rPr>
              <a:t>RAM </a:t>
            </a:r>
            <a:r>
              <a:rPr b="0" i="0" lang="es" sz="1400" u="none" cap="none" strike="noStrike">
                <a:solidFill>
                  <a:srgbClr val="375FA9"/>
                </a:solidFill>
                <a:latin typeface="Arial"/>
                <a:ea typeface="Arial"/>
                <a:cs typeface="Arial"/>
                <a:sym typeface="Arial"/>
              </a:rPr>
              <a:t>significa memoria de acceso aleatorio. En definitiva, es un tipo de memoria que te permite almacenar aplicaciones que se ejecutan en segundo plano para que puedas acceder a ellas más rápido. Cuando abres aplicaciones, aún se almacenan en RAM y se ejecutan en segundo plano, lo que eventualmente reducirá la velocidad y la </a:t>
            </a:r>
            <a:r>
              <a:rPr b="1" i="0" lang="es" sz="1400" u="none" cap="none" strike="noStrike">
                <a:solidFill>
                  <a:srgbClr val="375FA9"/>
                </a:solidFill>
                <a:latin typeface="Arial"/>
                <a:ea typeface="Arial"/>
                <a:cs typeface="Arial"/>
                <a:sym typeface="Arial"/>
              </a:rPr>
              <a:t>batería </a:t>
            </a:r>
            <a:r>
              <a:rPr b="0" i="0" lang="es" sz="1400" u="none" cap="none" strike="noStrike">
                <a:solidFill>
                  <a:srgbClr val="375FA9"/>
                </a:solidFill>
                <a:latin typeface="Arial"/>
                <a:ea typeface="Arial"/>
                <a:cs typeface="Arial"/>
                <a:sym typeface="Arial"/>
              </a:rPr>
              <a:t> del teléfono, pero no solo las aplicaciones, sino que también el sistema operativo consumirá estos recursos en memoria.</a:t>
            </a:r>
            <a:endParaRPr b="0" i="0" sz="1400" u="none" cap="none" strike="noStrike">
              <a:solidFill>
                <a:srgbClr val="375FA9"/>
              </a:solidFill>
              <a:latin typeface="Arial"/>
              <a:ea typeface="Arial"/>
              <a:cs typeface="Arial"/>
              <a:sym typeface="Arial"/>
            </a:endParaRPr>
          </a:p>
          <a:p>
            <a:pPr indent="0" lvl="0" marL="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457200" marR="0" rtl="0" algn="just">
              <a:lnSpc>
                <a:spcPct val="115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